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handoutMasterIdLst>
    <p:handoutMasterId r:id="rId21"/>
  </p:handoutMasterIdLst>
  <p:sldIdLst>
    <p:sldId id="571" r:id="rId2"/>
    <p:sldId id="530" r:id="rId3"/>
    <p:sldId id="575" r:id="rId4"/>
    <p:sldId id="579" r:id="rId5"/>
    <p:sldId id="599" r:id="rId6"/>
    <p:sldId id="600" r:id="rId7"/>
    <p:sldId id="601" r:id="rId8"/>
    <p:sldId id="612" r:id="rId9"/>
    <p:sldId id="602" r:id="rId10"/>
    <p:sldId id="604" r:id="rId11"/>
    <p:sldId id="605" r:id="rId12"/>
    <p:sldId id="606" r:id="rId13"/>
    <p:sldId id="607" r:id="rId14"/>
    <p:sldId id="608" r:id="rId15"/>
    <p:sldId id="609" r:id="rId16"/>
    <p:sldId id="610" r:id="rId17"/>
    <p:sldId id="613" r:id="rId18"/>
    <p:sldId id="611" r:id="rId19"/>
  </p:sldIdLst>
  <p:sldSz cx="14630400" cy="8229600"/>
  <p:notesSz cx="6858000" cy="8891588"/>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48640" algn="l" rtl="0" fontAlgn="base">
      <a:spcBef>
        <a:spcPct val="0"/>
      </a:spcBef>
      <a:spcAft>
        <a:spcPct val="0"/>
      </a:spcAft>
      <a:defRPr kern="1200">
        <a:solidFill>
          <a:schemeClr val="tx1"/>
        </a:solidFill>
        <a:latin typeface="Arial" charset="0"/>
        <a:ea typeface="+mn-ea"/>
        <a:cs typeface="+mn-cs"/>
      </a:defRPr>
    </a:lvl2pPr>
    <a:lvl3pPr marL="1097280" algn="l" rtl="0" fontAlgn="base">
      <a:spcBef>
        <a:spcPct val="0"/>
      </a:spcBef>
      <a:spcAft>
        <a:spcPct val="0"/>
      </a:spcAft>
      <a:defRPr kern="1200">
        <a:solidFill>
          <a:schemeClr val="tx1"/>
        </a:solidFill>
        <a:latin typeface="Arial" charset="0"/>
        <a:ea typeface="+mn-ea"/>
        <a:cs typeface="+mn-cs"/>
      </a:defRPr>
    </a:lvl3pPr>
    <a:lvl4pPr marL="1645920" algn="l" rtl="0" fontAlgn="base">
      <a:spcBef>
        <a:spcPct val="0"/>
      </a:spcBef>
      <a:spcAft>
        <a:spcPct val="0"/>
      </a:spcAft>
      <a:defRPr kern="1200">
        <a:solidFill>
          <a:schemeClr val="tx1"/>
        </a:solidFill>
        <a:latin typeface="Arial" charset="0"/>
        <a:ea typeface="+mn-ea"/>
        <a:cs typeface="+mn-cs"/>
      </a:defRPr>
    </a:lvl4pPr>
    <a:lvl5pPr marL="2194560" algn="l" rtl="0" fontAlgn="base">
      <a:spcBef>
        <a:spcPct val="0"/>
      </a:spcBef>
      <a:spcAft>
        <a:spcPct val="0"/>
      </a:spcAft>
      <a:defRPr kern="1200">
        <a:solidFill>
          <a:schemeClr val="tx1"/>
        </a:solidFill>
        <a:latin typeface="Arial" charset="0"/>
        <a:ea typeface="+mn-ea"/>
        <a:cs typeface="+mn-cs"/>
      </a:defRPr>
    </a:lvl5pPr>
    <a:lvl6pPr marL="2743200" algn="l" defTabSz="1097280" rtl="0" eaLnBrk="1" latinLnBrk="0" hangingPunct="1">
      <a:defRPr kern="1200">
        <a:solidFill>
          <a:schemeClr val="tx1"/>
        </a:solidFill>
        <a:latin typeface="Arial" charset="0"/>
        <a:ea typeface="+mn-ea"/>
        <a:cs typeface="+mn-cs"/>
      </a:defRPr>
    </a:lvl6pPr>
    <a:lvl7pPr marL="3291840" algn="l" defTabSz="1097280" rtl="0" eaLnBrk="1" latinLnBrk="0" hangingPunct="1">
      <a:defRPr kern="1200">
        <a:solidFill>
          <a:schemeClr val="tx1"/>
        </a:solidFill>
        <a:latin typeface="Arial" charset="0"/>
        <a:ea typeface="+mn-ea"/>
        <a:cs typeface="+mn-cs"/>
      </a:defRPr>
    </a:lvl7pPr>
    <a:lvl8pPr marL="3840480" algn="l" defTabSz="1097280" rtl="0" eaLnBrk="1" latinLnBrk="0" hangingPunct="1">
      <a:defRPr kern="1200">
        <a:solidFill>
          <a:schemeClr val="tx1"/>
        </a:solidFill>
        <a:latin typeface="Arial" charset="0"/>
        <a:ea typeface="+mn-ea"/>
        <a:cs typeface="+mn-cs"/>
      </a:defRPr>
    </a:lvl8pPr>
    <a:lvl9pPr marL="4389120" algn="l" defTabSz="109728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parks" initials="MS" lastIdx="1" clrIdx="0"/>
  <p:cmAuthor id="2" name="Jenna Kerwin" initials="JK" lastIdx="7" clrIdx="1">
    <p:extLst>
      <p:ext uri="{19B8F6BF-5375-455C-9EA6-DF929625EA0E}">
        <p15:presenceInfo xmlns:p15="http://schemas.microsoft.com/office/powerpoint/2012/main" userId="S::jkerwin@excelsior.edu::791cb97a-cc68-4ab9-a8f0-37c95b93c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E"/>
    <a:srgbClr val="BC37BF"/>
    <a:srgbClr val="447D27"/>
    <a:srgbClr val="458028"/>
    <a:srgbClr val="68B347"/>
    <a:srgbClr val="6BB648"/>
    <a:srgbClr val="B4C24A"/>
    <a:srgbClr val="88288A"/>
    <a:srgbClr val="569F31"/>
    <a:srgbClr val="4F9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6378" autoAdjust="0"/>
  </p:normalViewPr>
  <p:slideViewPr>
    <p:cSldViewPr>
      <p:cViewPr varScale="1">
        <p:scale>
          <a:sx n="57" d="100"/>
          <a:sy n="57" d="100"/>
        </p:scale>
        <p:origin x="744" y="42"/>
      </p:cViewPr>
      <p:guideLst>
        <p:guide orient="horz" pos="2592"/>
        <p:guide pos="4608"/>
      </p:guideLst>
    </p:cSldViewPr>
  </p:slideViewPr>
  <p:outlineViewPr>
    <p:cViewPr>
      <p:scale>
        <a:sx n="33" d="100"/>
        <a:sy n="33" d="100"/>
      </p:scale>
      <p:origin x="0" y="565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4" d="100"/>
          <a:sy n="114" d="100"/>
        </p:scale>
        <p:origin x="34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4579"/>
          </a:xfrm>
          <a:prstGeom prst="rect">
            <a:avLst/>
          </a:prstGeom>
        </p:spPr>
        <p:txBody>
          <a:bodyPr vert="horz" lIns="89990" tIns="44996" rIns="89990" bIns="44996"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44579"/>
          </a:xfrm>
          <a:prstGeom prst="rect">
            <a:avLst/>
          </a:prstGeom>
        </p:spPr>
        <p:txBody>
          <a:bodyPr vert="horz" lIns="89990" tIns="44996" rIns="89990" bIns="44996" rtlCol="0"/>
          <a:lstStyle>
            <a:lvl1pPr algn="r">
              <a:defRPr sz="1200"/>
            </a:lvl1pPr>
          </a:lstStyle>
          <a:p>
            <a:pPr>
              <a:defRPr/>
            </a:pPr>
            <a:fld id="{5915AF77-E69A-4809-B2E5-0BB90D6F368A}" type="datetimeFigureOut">
              <a:rPr lang="en-US"/>
              <a:pPr>
                <a:defRPr/>
              </a:pPr>
              <a:t>3/19/2021</a:t>
            </a:fld>
            <a:endParaRPr lang="en-US" dirty="0"/>
          </a:p>
        </p:txBody>
      </p:sp>
      <p:sp>
        <p:nvSpPr>
          <p:cNvPr id="4" name="Footer Placeholder 3"/>
          <p:cNvSpPr>
            <a:spLocks noGrp="1"/>
          </p:cNvSpPr>
          <p:nvPr>
            <p:ph type="ftr" sz="quarter" idx="2"/>
          </p:nvPr>
        </p:nvSpPr>
        <p:spPr>
          <a:xfrm>
            <a:off x="0" y="8445466"/>
            <a:ext cx="2971800" cy="444579"/>
          </a:xfrm>
          <a:prstGeom prst="rect">
            <a:avLst/>
          </a:prstGeom>
        </p:spPr>
        <p:txBody>
          <a:bodyPr vert="horz" lIns="89990" tIns="44996" rIns="89990" bIns="44996"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445466"/>
            <a:ext cx="2971800" cy="444579"/>
          </a:xfrm>
          <a:prstGeom prst="rect">
            <a:avLst/>
          </a:prstGeom>
        </p:spPr>
        <p:txBody>
          <a:bodyPr vert="horz" lIns="89990" tIns="44996" rIns="89990" bIns="44996" rtlCol="0" anchor="b"/>
          <a:lstStyle>
            <a:lvl1pPr algn="r">
              <a:defRPr sz="1200"/>
            </a:lvl1pPr>
          </a:lstStyle>
          <a:p>
            <a:pPr>
              <a:defRPr/>
            </a:pPr>
            <a:fld id="{59CA00F5-CB0E-4A09-8DBF-71996553EBD0}" type="slidenum">
              <a:rPr lang="en-US"/>
              <a:pPr>
                <a:defRPr/>
              </a:pPr>
              <a:t>‹#›</a:t>
            </a:fld>
            <a:endParaRPr lang="en-US" dirty="0"/>
          </a:p>
        </p:txBody>
      </p:sp>
    </p:spTree>
    <p:extLst>
      <p:ext uri="{BB962C8B-B14F-4D97-AF65-F5344CB8AC3E}">
        <p14:creationId xmlns:p14="http://schemas.microsoft.com/office/powerpoint/2010/main" val="114511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4579"/>
          </a:xfrm>
          <a:prstGeom prst="rect">
            <a:avLst/>
          </a:prstGeom>
        </p:spPr>
        <p:txBody>
          <a:bodyPr vert="horz" lIns="89990" tIns="44996" rIns="89990" bIns="44996"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44579"/>
          </a:xfrm>
          <a:prstGeom prst="rect">
            <a:avLst/>
          </a:prstGeom>
        </p:spPr>
        <p:txBody>
          <a:bodyPr vert="horz" lIns="89990" tIns="44996" rIns="89990" bIns="44996" rtlCol="0"/>
          <a:lstStyle>
            <a:lvl1pPr algn="r">
              <a:defRPr sz="1200"/>
            </a:lvl1pPr>
          </a:lstStyle>
          <a:p>
            <a:pPr>
              <a:defRPr/>
            </a:pPr>
            <a:fld id="{7B83AF0E-1C0A-4B79-A3E8-E76BA32E946A}" type="datetimeFigureOut">
              <a:rPr lang="en-US"/>
              <a:pPr>
                <a:defRPr/>
              </a:pPr>
              <a:t>3/19/2021</a:t>
            </a:fld>
            <a:endParaRPr lang="en-US" dirty="0"/>
          </a:p>
        </p:txBody>
      </p:sp>
      <p:sp>
        <p:nvSpPr>
          <p:cNvPr id="4" name="Slide Image Placeholder 3"/>
          <p:cNvSpPr>
            <a:spLocks noGrp="1" noRot="1" noChangeAspect="1"/>
          </p:cNvSpPr>
          <p:nvPr>
            <p:ph type="sldImg" idx="2"/>
          </p:nvPr>
        </p:nvSpPr>
        <p:spPr>
          <a:xfrm>
            <a:off x="465138" y="666750"/>
            <a:ext cx="5927725" cy="3333750"/>
          </a:xfrm>
          <a:prstGeom prst="rect">
            <a:avLst/>
          </a:prstGeom>
          <a:noFill/>
          <a:ln w="12700">
            <a:solidFill>
              <a:prstClr val="black"/>
            </a:solidFill>
          </a:ln>
        </p:spPr>
        <p:txBody>
          <a:bodyPr vert="horz" lIns="89990" tIns="44996" rIns="89990" bIns="44996" rtlCol="0" anchor="ctr"/>
          <a:lstStyle/>
          <a:p>
            <a:pPr lvl="0"/>
            <a:endParaRPr lang="en-US" noProof="0" dirty="0"/>
          </a:p>
        </p:txBody>
      </p:sp>
      <p:sp>
        <p:nvSpPr>
          <p:cNvPr id="5" name="Notes Placeholder 4"/>
          <p:cNvSpPr>
            <a:spLocks noGrp="1"/>
          </p:cNvSpPr>
          <p:nvPr>
            <p:ph type="body" sz="quarter" idx="3"/>
          </p:nvPr>
        </p:nvSpPr>
        <p:spPr>
          <a:xfrm>
            <a:off x="685800" y="4223504"/>
            <a:ext cx="5486400" cy="4001215"/>
          </a:xfrm>
          <a:prstGeom prst="rect">
            <a:avLst/>
          </a:prstGeom>
        </p:spPr>
        <p:txBody>
          <a:bodyPr vert="horz" lIns="89990" tIns="44996" rIns="89990" bIns="4499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445466"/>
            <a:ext cx="2971800" cy="444579"/>
          </a:xfrm>
          <a:prstGeom prst="rect">
            <a:avLst/>
          </a:prstGeom>
        </p:spPr>
        <p:txBody>
          <a:bodyPr vert="horz" lIns="89990" tIns="44996" rIns="89990" bIns="4499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445466"/>
            <a:ext cx="2971800" cy="444579"/>
          </a:xfrm>
          <a:prstGeom prst="rect">
            <a:avLst/>
          </a:prstGeom>
        </p:spPr>
        <p:txBody>
          <a:bodyPr vert="horz" lIns="89990" tIns="44996" rIns="89990" bIns="44996" rtlCol="0" anchor="b"/>
          <a:lstStyle>
            <a:lvl1pPr algn="r">
              <a:defRPr sz="1200"/>
            </a:lvl1pPr>
          </a:lstStyle>
          <a:p>
            <a:pPr>
              <a:defRPr/>
            </a:pPr>
            <a:fld id="{41902640-048D-44F4-A142-EFDDE805FCF5}" type="slidenum">
              <a:rPr lang="en-US"/>
              <a:pPr>
                <a:defRPr/>
              </a:pPr>
              <a:t>‹#›</a:t>
            </a:fld>
            <a:endParaRPr lang="en-US" dirty="0"/>
          </a:p>
        </p:txBody>
      </p:sp>
    </p:spTree>
    <p:extLst>
      <p:ext uri="{BB962C8B-B14F-4D97-AF65-F5344CB8AC3E}">
        <p14:creationId xmlns:p14="http://schemas.microsoft.com/office/powerpoint/2010/main" val="25180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40" kern="1200">
        <a:solidFill>
          <a:schemeClr val="tx1"/>
        </a:solidFill>
        <a:latin typeface="+mn-lt"/>
        <a:ea typeface="+mn-ea"/>
        <a:cs typeface="+mn-cs"/>
      </a:defRPr>
    </a:lvl1pPr>
    <a:lvl2pPr marL="548640" algn="l" rtl="0" eaLnBrk="0" fontAlgn="base" hangingPunct="0">
      <a:spcBef>
        <a:spcPct val="30000"/>
      </a:spcBef>
      <a:spcAft>
        <a:spcPct val="0"/>
      </a:spcAft>
      <a:defRPr sz="1440" kern="1200">
        <a:solidFill>
          <a:schemeClr val="tx1"/>
        </a:solidFill>
        <a:latin typeface="+mn-lt"/>
        <a:ea typeface="+mn-ea"/>
        <a:cs typeface="+mn-cs"/>
      </a:defRPr>
    </a:lvl2pPr>
    <a:lvl3pPr marL="1097280" algn="l" rtl="0" eaLnBrk="0" fontAlgn="base" hangingPunct="0">
      <a:spcBef>
        <a:spcPct val="30000"/>
      </a:spcBef>
      <a:spcAft>
        <a:spcPct val="0"/>
      </a:spcAft>
      <a:defRPr sz="1440" kern="1200">
        <a:solidFill>
          <a:schemeClr val="tx1"/>
        </a:solidFill>
        <a:latin typeface="+mn-lt"/>
        <a:ea typeface="+mn-ea"/>
        <a:cs typeface="+mn-cs"/>
      </a:defRPr>
    </a:lvl3pPr>
    <a:lvl4pPr marL="1645920" algn="l" rtl="0" eaLnBrk="0" fontAlgn="base" hangingPunct="0">
      <a:spcBef>
        <a:spcPct val="30000"/>
      </a:spcBef>
      <a:spcAft>
        <a:spcPct val="0"/>
      </a:spcAft>
      <a:defRPr sz="1440" kern="1200">
        <a:solidFill>
          <a:schemeClr val="tx1"/>
        </a:solidFill>
        <a:latin typeface="+mn-lt"/>
        <a:ea typeface="+mn-ea"/>
        <a:cs typeface="+mn-cs"/>
      </a:defRPr>
    </a:lvl4pPr>
    <a:lvl5pPr marL="2194560" algn="l" rtl="0" eaLnBrk="0" fontAlgn="base" hangingPunct="0">
      <a:spcBef>
        <a:spcPct val="30000"/>
      </a:spcBef>
      <a:spcAft>
        <a:spcPct val="0"/>
      </a:spcAft>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will welcome attendees and announce topic</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a:t>
            </a:fld>
            <a:endParaRPr lang="en-US" dirty="0"/>
          </a:p>
        </p:txBody>
      </p:sp>
    </p:spTree>
    <p:extLst>
      <p:ext uri="{BB962C8B-B14F-4D97-AF65-F5344CB8AC3E}">
        <p14:creationId xmlns:p14="http://schemas.microsoft.com/office/powerpoint/2010/main" val="261342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11</a:t>
            </a:fld>
            <a:endParaRPr lang="en-US" dirty="0"/>
          </a:p>
        </p:txBody>
      </p:sp>
    </p:spTree>
    <p:extLst>
      <p:ext uri="{BB962C8B-B14F-4D97-AF65-F5344CB8AC3E}">
        <p14:creationId xmlns:p14="http://schemas.microsoft.com/office/powerpoint/2010/main" val="228442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and Karen</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12</a:t>
            </a:fld>
            <a:endParaRPr lang="en-US" dirty="0"/>
          </a:p>
        </p:txBody>
      </p:sp>
    </p:spTree>
    <p:extLst>
      <p:ext uri="{BB962C8B-B14F-4D97-AF65-F5344CB8AC3E}">
        <p14:creationId xmlns:p14="http://schemas.microsoft.com/office/powerpoint/2010/main" val="416249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and 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13</a:t>
            </a:fld>
            <a:endParaRPr lang="en-US" dirty="0"/>
          </a:p>
        </p:txBody>
      </p:sp>
    </p:spTree>
    <p:extLst>
      <p:ext uri="{BB962C8B-B14F-4D97-AF65-F5344CB8AC3E}">
        <p14:creationId xmlns:p14="http://schemas.microsoft.com/office/powerpoint/2010/main" val="387484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and 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14</a:t>
            </a:fld>
            <a:endParaRPr lang="en-US" dirty="0"/>
          </a:p>
        </p:txBody>
      </p:sp>
    </p:spTree>
    <p:extLst>
      <p:ext uri="{BB962C8B-B14F-4D97-AF65-F5344CB8AC3E}">
        <p14:creationId xmlns:p14="http://schemas.microsoft.com/office/powerpoint/2010/main" val="3115846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15</a:t>
            </a:fld>
            <a:endParaRPr lang="en-US" dirty="0"/>
          </a:p>
        </p:txBody>
      </p:sp>
    </p:spTree>
    <p:extLst>
      <p:ext uri="{BB962C8B-B14F-4D97-AF65-F5344CB8AC3E}">
        <p14:creationId xmlns:p14="http://schemas.microsoft.com/office/powerpoint/2010/main" val="98094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and 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16</a:t>
            </a:fld>
            <a:endParaRPr lang="en-US" dirty="0"/>
          </a:p>
        </p:txBody>
      </p:sp>
    </p:spTree>
    <p:extLst>
      <p:ext uri="{BB962C8B-B14F-4D97-AF65-F5344CB8AC3E}">
        <p14:creationId xmlns:p14="http://schemas.microsoft.com/office/powerpoint/2010/main" val="800114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18</a:t>
            </a:fld>
            <a:endParaRPr lang="en-US" dirty="0"/>
          </a:p>
        </p:txBody>
      </p:sp>
    </p:spTree>
    <p:extLst>
      <p:ext uri="{BB962C8B-B14F-4D97-AF65-F5344CB8AC3E}">
        <p14:creationId xmlns:p14="http://schemas.microsoft.com/office/powerpoint/2010/main" val="284803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a:t>
            </a:fld>
            <a:endParaRPr lang="en-US" dirty="0"/>
          </a:p>
        </p:txBody>
      </p:sp>
    </p:spTree>
    <p:extLst>
      <p:ext uri="{BB962C8B-B14F-4D97-AF65-F5344CB8AC3E}">
        <p14:creationId xmlns:p14="http://schemas.microsoft.com/office/powerpoint/2010/main" val="78951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INTRODUCES EACH PANEL MEMBER; PANEL MEMBER BRIEFLY DESCRIBES THEIR EXPERTISE/courses 			</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3</a:t>
            </a:fld>
            <a:endParaRPr lang="en-US" dirty="0"/>
          </a:p>
        </p:txBody>
      </p:sp>
    </p:spTree>
    <p:extLst>
      <p:ext uri="{BB962C8B-B14F-4D97-AF65-F5344CB8AC3E}">
        <p14:creationId xmlns:p14="http://schemas.microsoft.com/office/powerpoint/2010/main" val="52222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4</a:t>
            </a:fld>
            <a:endParaRPr lang="en-US" dirty="0"/>
          </a:p>
        </p:txBody>
      </p:sp>
    </p:spTree>
    <p:extLst>
      <p:ext uri="{BB962C8B-B14F-4D97-AF65-F5344CB8AC3E}">
        <p14:creationId xmlns:p14="http://schemas.microsoft.com/office/powerpoint/2010/main" val="149530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5</a:t>
            </a:fld>
            <a:endParaRPr lang="en-US" dirty="0"/>
          </a:p>
        </p:txBody>
      </p:sp>
    </p:spTree>
    <p:extLst>
      <p:ext uri="{BB962C8B-B14F-4D97-AF65-F5344CB8AC3E}">
        <p14:creationId xmlns:p14="http://schemas.microsoft.com/office/powerpoint/2010/main" val="159999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6</a:t>
            </a:fld>
            <a:endParaRPr lang="en-US" dirty="0"/>
          </a:p>
        </p:txBody>
      </p:sp>
    </p:spTree>
    <p:extLst>
      <p:ext uri="{BB962C8B-B14F-4D97-AF65-F5344CB8AC3E}">
        <p14:creationId xmlns:p14="http://schemas.microsoft.com/office/powerpoint/2010/main" val="40631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7</a:t>
            </a:fld>
            <a:endParaRPr lang="en-US" dirty="0"/>
          </a:p>
        </p:txBody>
      </p:sp>
    </p:spTree>
    <p:extLst>
      <p:ext uri="{BB962C8B-B14F-4D97-AF65-F5344CB8AC3E}">
        <p14:creationId xmlns:p14="http://schemas.microsoft.com/office/powerpoint/2010/main" val="424257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and Karen</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9</a:t>
            </a:fld>
            <a:endParaRPr lang="en-US" dirty="0"/>
          </a:p>
        </p:txBody>
      </p:sp>
    </p:spTree>
    <p:extLst>
      <p:ext uri="{BB962C8B-B14F-4D97-AF65-F5344CB8AC3E}">
        <p14:creationId xmlns:p14="http://schemas.microsoft.com/office/powerpoint/2010/main" val="387398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10</a:t>
            </a:fld>
            <a:endParaRPr lang="en-US" dirty="0"/>
          </a:p>
        </p:txBody>
      </p:sp>
    </p:spTree>
    <p:extLst>
      <p:ext uri="{BB962C8B-B14F-4D97-AF65-F5344CB8AC3E}">
        <p14:creationId xmlns:p14="http://schemas.microsoft.com/office/powerpoint/2010/main" val="1700748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le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133600"/>
            <a:ext cx="14630400" cy="3200400"/>
          </a:xfrm>
          <a:blipFill dpi="0" rotWithShape="1">
            <a:blip r:embed="rId3">
              <a:alphaModFix amt="50000"/>
            </a:blip>
            <a:srcRect/>
            <a:stretch>
              <a:fillRect t="-2" b="-135712"/>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2"/>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7150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3/19/2021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813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9- Highlight or Quot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447D27"/>
            </a:fgClr>
            <a:bgClr>
              <a:schemeClr val="accent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noChangeAspect="1"/>
          </p:cNvSpPr>
          <p:nvPr>
            <p:ph type="pic" sz="quarter" idx="13" hasCustomPrompt="1"/>
          </p:nvPr>
        </p:nvSpPr>
        <p:spPr>
          <a:xfrm>
            <a:off x="6570134" y="2514599"/>
            <a:ext cx="8060266" cy="4533899"/>
          </a:xfrm>
          <a:noFill/>
        </p:spPr>
        <p:txBody>
          <a:bodyPr/>
          <a:lstStyle>
            <a:lvl1pPr marL="0" indent="0">
              <a:lnSpc>
                <a:spcPts val="2600"/>
              </a:lnSpc>
              <a:buFontTx/>
              <a:buNone/>
              <a:defRPr sz="2000"/>
            </a:lvl1pPr>
          </a:lstStyle>
          <a:p>
            <a:r>
              <a:rPr lang="en-US" dirty="0"/>
              <a:t>This is a placeholder for a photo. Click on the icon below to add a photo. Photos should be 16:9 aspect ratio. Use 576 x 324 pixels or 1920 x 1080 for larger photos. Find appropriately sized photos in the Image Library in the Brand Toolkit on Excelsior Central. Email editdesign@excelsior.edu for assistance.</a:t>
            </a:r>
          </a:p>
        </p:txBody>
      </p:sp>
      <p:sp>
        <p:nvSpPr>
          <p:cNvPr id="9" name="Text Placeholder 8"/>
          <p:cNvSpPr>
            <a:spLocks noGrp="1"/>
          </p:cNvSpPr>
          <p:nvPr>
            <p:ph type="body" sz="quarter" idx="14" hasCustomPrompt="1"/>
          </p:nvPr>
        </p:nvSpPr>
        <p:spPr>
          <a:xfrm>
            <a:off x="6570135" y="7086600"/>
            <a:ext cx="7755466" cy="533400"/>
          </a:xfrm>
        </p:spPr>
        <p:txBody>
          <a:bodyPr lIns="0"/>
          <a:lstStyle>
            <a:lvl1pPr marL="0" indent="0">
              <a:lnSpc>
                <a:spcPts val="1400"/>
              </a:lnSpc>
              <a:spcAft>
                <a:spcPts val="0"/>
              </a:spcAft>
              <a:buFontTx/>
              <a:buNone/>
              <a:defRPr sz="1200" baseline="0"/>
            </a:lvl1pPr>
            <a:lvl2pPr marL="0" indent="0">
              <a:lnSpc>
                <a:spcPts val="1400"/>
              </a:lnSpc>
              <a:spcBef>
                <a:spcPts val="0"/>
              </a:spcBef>
              <a:spcAft>
                <a:spcPts val="0"/>
              </a:spcAft>
              <a:buFontTx/>
              <a:buNone/>
              <a:defRPr sz="1200"/>
            </a:lvl2pPr>
            <a:lvl3pPr marL="0" indent="0">
              <a:lnSpc>
                <a:spcPts val="1400"/>
              </a:lnSpc>
              <a:spcBef>
                <a:spcPts val="0"/>
              </a:spcBef>
              <a:spcAft>
                <a:spcPts val="0"/>
              </a:spcAft>
              <a:buFontTx/>
              <a:buNone/>
              <a:defRPr sz="1200"/>
            </a:lvl3pPr>
            <a:lvl4pPr marL="0" indent="0">
              <a:lnSpc>
                <a:spcPts val="1400"/>
              </a:lnSpc>
              <a:spcBef>
                <a:spcPts val="0"/>
              </a:spcBef>
              <a:spcAft>
                <a:spcPts val="0"/>
              </a:spcAft>
              <a:buFontTx/>
              <a:buNone/>
              <a:defRPr sz="1200"/>
            </a:lvl4pPr>
            <a:lvl5pPr marL="0" indent="0">
              <a:lnSpc>
                <a:spcPts val="1400"/>
              </a:lnSpc>
              <a:spcBef>
                <a:spcPts val="0"/>
              </a:spcBef>
              <a:spcAft>
                <a:spcPts val="0"/>
              </a:spcAft>
              <a:buFontTx/>
              <a:buNone/>
              <a:defRPr sz="1200"/>
            </a:lvl5pPr>
          </a:lstStyle>
          <a:p>
            <a:pPr lvl="0"/>
            <a:r>
              <a:rPr lang="en-US" dirty="0"/>
              <a:t>Click to add a photo caption. Note: This will probably not be legible during presentations.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06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 Image Thumbn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81584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9"/>
          <p:cNvSpPr>
            <a:spLocks noGrp="1" noChangeAspect="1"/>
          </p:cNvSpPr>
          <p:nvPr>
            <p:ph type="pic" sz="quarter" idx="13" hasCustomPrompt="1"/>
          </p:nvPr>
        </p:nvSpPr>
        <p:spPr>
          <a:xfrm>
            <a:off x="6318672"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2" name="Picture Placeholder 9"/>
          <p:cNvSpPr>
            <a:spLocks noGrp="1" noChangeAspect="1"/>
          </p:cNvSpPr>
          <p:nvPr>
            <p:ph type="pic" sz="quarter" idx="15" hasCustomPrompt="1"/>
          </p:nvPr>
        </p:nvSpPr>
        <p:spPr>
          <a:xfrm>
            <a:off x="8912436"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3" name="Picture Placeholder 9"/>
          <p:cNvSpPr>
            <a:spLocks noGrp="1" noChangeAspect="1"/>
          </p:cNvSpPr>
          <p:nvPr>
            <p:ph type="pic" sz="quarter" idx="16" hasCustomPrompt="1"/>
          </p:nvPr>
        </p:nvSpPr>
        <p:spPr>
          <a:xfrm>
            <a:off x="11506200"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4" name="Picture Placeholder 9"/>
          <p:cNvSpPr>
            <a:spLocks noGrp="1" noChangeAspect="1"/>
          </p:cNvSpPr>
          <p:nvPr>
            <p:ph type="pic" sz="quarter" idx="17" hasCustomPrompt="1"/>
          </p:nvPr>
        </p:nvSpPr>
        <p:spPr>
          <a:xfrm>
            <a:off x="6318672"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5" name="Picture Placeholder 9"/>
          <p:cNvSpPr>
            <a:spLocks noGrp="1" noChangeAspect="1"/>
          </p:cNvSpPr>
          <p:nvPr>
            <p:ph type="pic" sz="quarter" idx="18" hasCustomPrompt="1"/>
          </p:nvPr>
        </p:nvSpPr>
        <p:spPr>
          <a:xfrm>
            <a:off x="8912436"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6" name="Picture Placeholder 9"/>
          <p:cNvSpPr>
            <a:spLocks noGrp="1" noChangeAspect="1"/>
          </p:cNvSpPr>
          <p:nvPr>
            <p:ph type="pic" sz="quarter" idx="19" hasCustomPrompt="1"/>
          </p:nvPr>
        </p:nvSpPr>
        <p:spPr>
          <a:xfrm>
            <a:off x="11506200"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7" name="Picture Placeholder 9"/>
          <p:cNvSpPr>
            <a:spLocks noGrp="1" noChangeAspect="1"/>
          </p:cNvSpPr>
          <p:nvPr>
            <p:ph type="pic" sz="quarter" idx="20" hasCustomPrompt="1"/>
          </p:nvPr>
        </p:nvSpPr>
        <p:spPr>
          <a:xfrm>
            <a:off x="6318672"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8" name="Picture Placeholder 9"/>
          <p:cNvSpPr>
            <a:spLocks noGrp="1" noChangeAspect="1"/>
          </p:cNvSpPr>
          <p:nvPr>
            <p:ph type="pic" sz="quarter" idx="21" hasCustomPrompt="1"/>
          </p:nvPr>
        </p:nvSpPr>
        <p:spPr>
          <a:xfrm>
            <a:off x="8912436"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9" name="Picture Placeholder 9"/>
          <p:cNvSpPr>
            <a:spLocks noGrp="1" noChangeAspect="1"/>
          </p:cNvSpPr>
          <p:nvPr>
            <p:ph type="pic" sz="quarter" idx="22" hasCustomPrompt="1"/>
          </p:nvPr>
        </p:nvSpPr>
        <p:spPr>
          <a:xfrm>
            <a:off x="11506200"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Tree>
    <p:extLst>
      <p:ext uri="{BB962C8B-B14F-4D97-AF65-F5344CB8AC3E}">
        <p14:creationId xmlns:p14="http://schemas.microsoft.com/office/powerpoint/2010/main" val="9517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57200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57200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9"/>
          <p:cNvSpPr>
            <a:spLocks noGrp="1" noChangeAspect="1"/>
          </p:cNvSpPr>
          <p:nvPr>
            <p:ph type="pic" sz="quarter" idx="14" hasCustomPrompt="1"/>
          </p:nvPr>
        </p:nvSpPr>
        <p:spPr>
          <a:xfrm>
            <a:off x="10171340" y="2297142"/>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1" name="Picture Placeholder 9"/>
          <p:cNvSpPr>
            <a:spLocks noGrp="1" noChangeAspect="1"/>
          </p:cNvSpPr>
          <p:nvPr>
            <p:ph type="pic" sz="quarter" idx="15" hasCustomPrompt="1"/>
          </p:nvPr>
        </p:nvSpPr>
        <p:spPr>
          <a:xfrm>
            <a:off x="6208940" y="2297142"/>
            <a:ext cx="3773260" cy="2122458"/>
          </a:xfrm>
          <a:noFill/>
          <a:ln>
            <a:solidFill>
              <a:schemeClr val="bg2">
                <a:lumMod val="90000"/>
              </a:schemeClr>
            </a:solidFill>
          </a:ln>
        </p:spPr>
        <p:txBody>
          <a:bodyPr/>
          <a:lstStyle>
            <a:lvl1pPr marL="0" indent="0">
              <a:lnSpc>
                <a:spcPts val="1700"/>
              </a:lnSpc>
              <a:buFontTx/>
              <a:buNone/>
              <a:defRPr sz="1500" baseline="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2" name="Picture Placeholder 9"/>
          <p:cNvSpPr>
            <a:spLocks noGrp="1" noChangeAspect="1"/>
          </p:cNvSpPr>
          <p:nvPr>
            <p:ph type="pic" sz="quarter" idx="16" hasCustomPrompt="1"/>
          </p:nvPr>
        </p:nvSpPr>
        <p:spPr>
          <a:xfrm>
            <a:off x="101713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3" name="Picture Placeholder 9"/>
          <p:cNvSpPr>
            <a:spLocks noGrp="1" noChangeAspect="1"/>
          </p:cNvSpPr>
          <p:nvPr>
            <p:ph type="pic" sz="quarter" idx="17" hasCustomPrompt="1"/>
          </p:nvPr>
        </p:nvSpPr>
        <p:spPr>
          <a:xfrm>
            <a:off x="62089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4" name="Text Placeholder 8"/>
          <p:cNvSpPr>
            <a:spLocks noGrp="1"/>
          </p:cNvSpPr>
          <p:nvPr>
            <p:ph type="body" sz="quarter" idx="18" hasCustomPrompt="1"/>
          </p:nvPr>
        </p:nvSpPr>
        <p:spPr>
          <a:xfrm>
            <a:off x="6208940" y="7116343"/>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9" hasCustomPrompt="1"/>
          </p:nvPr>
        </p:nvSpPr>
        <p:spPr>
          <a:xfrm>
            <a:off x="10171340" y="7118934"/>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0" hasCustomPrompt="1"/>
          </p:nvPr>
        </p:nvSpPr>
        <p:spPr>
          <a:xfrm>
            <a:off x="6208940" y="4455558"/>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1" hasCustomPrompt="1"/>
          </p:nvPr>
        </p:nvSpPr>
        <p:spPr>
          <a:xfrm>
            <a:off x="10171340" y="4458149"/>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5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 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06711"/>
            <a:ext cx="11887200" cy="764889"/>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0" name="Picture Placeholder 9"/>
          <p:cNvSpPr>
            <a:spLocks noGrp="1" noChangeAspect="1"/>
          </p:cNvSpPr>
          <p:nvPr>
            <p:ph type="pic" sz="quarter" idx="14" hasCustomPrompt="1"/>
          </p:nvPr>
        </p:nvSpPr>
        <p:spPr>
          <a:xfrm>
            <a:off x="685800" y="1447800"/>
            <a:ext cx="11133221" cy="6262434"/>
          </a:xfrm>
          <a:noFill/>
          <a:ln>
            <a:noFill/>
          </a:ln>
        </p:spPr>
        <p:txBody>
          <a:bodyPr/>
          <a:lstStyle>
            <a:lvl1pPr marL="0" indent="0" algn="ctr">
              <a:lnSpc>
                <a:spcPts val="2000"/>
              </a:lnSpc>
              <a:buFontTx/>
              <a:buNone/>
              <a:defRPr sz="1800" baseline="0"/>
            </a:lvl1pPr>
          </a:lstStyle>
          <a:p>
            <a:r>
              <a:rPr lang="en-US" dirty="0"/>
              <a:t>This is a placeholder for a photo. Click on the icon below to add a photo. </a:t>
            </a:r>
            <a:br>
              <a:rPr lang="en-US" dirty="0"/>
            </a:br>
            <a:r>
              <a:rPr lang="en-US" dirty="0"/>
              <a:t>Photos should be 16:9 aspect ratio. Use 1920 x 1080 pixels. </a:t>
            </a:r>
            <a:br>
              <a:rPr lang="en-US" dirty="0"/>
            </a:br>
            <a:r>
              <a:rPr lang="en-US" dirty="0"/>
              <a:t>Find appropriately sized photos in the Image Library in the Brand Toolkit on Excelsior Central. </a:t>
            </a:r>
            <a:br>
              <a:rPr lang="en-US" dirty="0"/>
            </a:br>
            <a:r>
              <a:rPr lang="en-US" dirty="0"/>
              <a:t>Email editdesign@excelsior.edu for assistance.</a:t>
            </a:r>
          </a:p>
        </p:txBody>
      </p:sp>
      <p:sp>
        <p:nvSpPr>
          <p:cNvPr id="27" name="Text Placeholder 8"/>
          <p:cNvSpPr>
            <a:spLocks noGrp="1"/>
          </p:cNvSpPr>
          <p:nvPr>
            <p:ph type="body" sz="quarter" idx="21" hasCustomPrompt="1"/>
          </p:nvPr>
        </p:nvSpPr>
        <p:spPr>
          <a:xfrm>
            <a:off x="11963400" y="6477000"/>
            <a:ext cx="19812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photo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1963400" y="1447800"/>
            <a:ext cx="1981200" cy="48006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photo caption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6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 Large Message o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18"/>
          <p:cNvSpPr>
            <a:spLocks noGrp="1"/>
          </p:cNvSpPr>
          <p:nvPr>
            <p:ph sz="quarter" idx="14"/>
          </p:nvPr>
        </p:nvSpPr>
        <p:spPr>
          <a:xfrm>
            <a:off x="2286000" y="1280160"/>
            <a:ext cx="10058400" cy="6187441"/>
          </a:xfrm>
        </p:spPr>
        <p:txBody>
          <a:bodyPr anchor="ctr" anchorCtr="0"/>
          <a:lstStyle>
            <a:lvl1pPr marL="0" indent="0" algn="ctr">
              <a:lnSpc>
                <a:spcPts val="4800"/>
              </a:lnSpc>
              <a:spcBef>
                <a:spcPts val="1500"/>
              </a:spcBef>
              <a:spcAft>
                <a:spcPts val="1000"/>
              </a:spcAft>
              <a:buFontTx/>
              <a:buNone/>
              <a:defRPr sz="4400" b="0" spc="0">
                <a:solidFill>
                  <a:schemeClr val="tx2"/>
                </a:solidFill>
              </a:defRPr>
            </a:lvl1pPr>
            <a:lvl2pPr marL="0" indent="0" algn="ctr">
              <a:lnSpc>
                <a:spcPts val="4800"/>
              </a:lnSpc>
              <a:spcBef>
                <a:spcPts val="1000"/>
              </a:spcBef>
              <a:spcAft>
                <a:spcPts val="1000"/>
              </a:spcAft>
              <a:buFontTx/>
              <a:buNone/>
              <a:defRPr sz="4400" spc="0">
                <a:solidFill>
                  <a:schemeClr val="tx2"/>
                </a:solidFill>
              </a:defRPr>
            </a:lvl2pPr>
            <a:lvl3pPr marL="0" indent="0" algn="ctr">
              <a:lnSpc>
                <a:spcPts val="4800"/>
              </a:lnSpc>
              <a:spcBef>
                <a:spcPts val="1000"/>
              </a:spcBef>
              <a:spcAft>
                <a:spcPts val="1000"/>
              </a:spcAft>
              <a:buFontTx/>
              <a:buNone/>
              <a:defRPr sz="4400" spc="0">
                <a:solidFill>
                  <a:schemeClr val="tx2"/>
                </a:solidFill>
              </a:defRPr>
            </a:lvl3pPr>
            <a:lvl4pPr marL="0" indent="0" algn="ctr">
              <a:lnSpc>
                <a:spcPts val="4800"/>
              </a:lnSpc>
              <a:spcBef>
                <a:spcPts val="1000"/>
              </a:spcBef>
              <a:spcAft>
                <a:spcPts val="1000"/>
              </a:spcAft>
              <a:buFontTx/>
              <a:buNone/>
              <a:defRPr sz="4400" spc="0">
                <a:solidFill>
                  <a:schemeClr val="tx2"/>
                </a:solidFill>
              </a:defRPr>
            </a:lvl4pPr>
            <a:lvl5pPr marL="0" indent="0" algn="ctr">
              <a:lnSpc>
                <a:spcPts val="4800"/>
              </a:lnSpc>
              <a:spcBef>
                <a:spcPts val="1000"/>
              </a:spcBef>
              <a:spcAft>
                <a:spcPts val="1000"/>
              </a:spcAft>
              <a:buFontTx/>
              <a:buNone/>
              <a:defRPr sz="44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pPr>
              <a:defRPr/>
            </a:pPr>
            <a:fld id="{EFCD5F4C-E819-43B2-919E-EFE1BFA4157D}" type="datetime1">
              <a:rPr lang="en-US" smtClean="0"/>
              <a:t>3/19/2021</a:t>
            </a:fld>
            <a:endParaRPr lang="en-US" dirty="0"/>
          </a:p>
        </p:txBody>
      </p:sp>
      <p:sp>
        <p:nvSpPr>
          <p:cNvPr id="4" name="Footer Placeholder 3"/>
          <p:cNvSpPr>
            <a:spLocks noGrp="1"/>
          </p:cNvSpPr>
          <p:nvPr>
            <p:ph type="ftr" sz="quarter" idx="16"/>
          </p:nvPr>
        </p:nvSpPr>
        <p:spPr/>
        <p:txBody>
          <a:bodyPr/>
          <a:lstStyle/>
          <a:p>
            <a:pPr>
              <a:defRPr/>
            </a:pPr>
            <a:r>
              <a:rPr lang="en-US" dirty="0"/>
              <a:t>EXCELSIOR College</a:t>
            </a:r>
          </a:p>
        </p:txBody>
      </p:sp>
      <p:sp>
        <p:nvSpPr>
          <p:cNvPr id="5" name="Slide Number Placeholder 4"/>
          <p:cNvSpPr>
            <a:spLocks noGrp="1"/>
          </p:cNvSpPr>
          <p:nvPr>
            <p:ph type="sldNum" sz="quarter" idx="17"/>
          </p:nvPr>
        </p:nvSpPr>
        <p:spPr/>
        <p:txBody>
          <a:bodyPr/>
          <a:lstStyle/>
          <a:p>
            <a:pPr>
              <a:defRPr/>
            </a:pPr>
            <a:fld id="{0D82165E-A276-4D8B-B313-63EA707E5138}" type="slidenum">
              <a:rPr lang="en-US" smtClean="0"/>
              <a:pPr>
                <a:defRPr/>
              </a:pPr>
              <a:t>‹#›</a:t>
            </a:fld>
            <a:endParaRPr lang="en-US" dirty="0"/>
          </a:p>
        </p:txBody>
      </p:sp>
      <p:sp>
        <p:nvSpPr>
          <p:cNvPr id="6" name="Title 5"/>
          <p:cNvSpPr>
            <a:spLocks noGrp="1"/>
          </p:cNvSpPr>
          <p:nvPr>
            <p:ph type="title"/>
          </p:nvPr>
        </p:nvSpPr>
        <p:spPr>
          <a:xfrm>
            <a:off x="2286000" y="457200"/>
            <a:ext cx="10058400" cy="822960"/>
          </a:xfrm>
        </p:spPr>
        <p:txBody>
          <a:bodyPr>
            <a:normAutofit/>
          </a:bodyPr>
          <a:lstStyle>
            <a:lvl1pPr>
              <a:lnSpc>
                <a:spcPts val="2800"/>
              </a:lnSpc>
              <a:defRPr sz="2400">
                <a:solidFill>
                  <a:schemeClr val="tx1">
                    <a:lumMod val="50000"/>
                    <a:lumOff val="50000"/>
                  </a:schemeClr>
                </a:solidFill>
              </a:defRPr>
            </a:lvl1pPr>
          </a:lstStyle>
          <a:p>
            <a:r>
              <a:rPr lang="en-US"/>
              <a:t>Click to edit Master title style</a:t>
            </a:r>
            <a:endParaRPr lang="en-US" dirty="0"/>
          </a:p>
        </p:txBody>
      </p:sp>
      <p:cxnSp>
        <p:nvCxnSpPr>
          <p:cNvPr id="7" name="Straight Connector 6"/>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 Large Message or Quo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3/19/2021</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00B5E2"/>
                </a:solidFill>
              </a:defRPr>
            </a:lvl1pPr>
          </a:lstStyle>
          <a:p>
            <a:r>
              <a:rPr lang="en-US"/>
              <a:t>Click to edit Master title style</a:t>
            </a:r>
            <a:endParaRPr lang="en-US" dirty="0"/>
          </a:p>
        </p:txBody>
      </p:sp>
      <p:cxnSp>
        <p:nvCxnSpPr>
          <p:cNvPr id="11" name="Straight Connector 10"/>
          <p:cNvCxnSpPr/>
          <p:nvPr userDrawn="1"/>
        </p:nvCxnSpPr>
        <p:spPr>
          <a:xfrm>
            <a:off x="2286000" y="1280160"/>
            <a:ext cx="10058400" cy="0"/>
          </a:xfrm>
          <a:prstGeom prst="line">
            <a:avLst/>
          </a:prstGeom>
          <a:ln>
            <a:solidFill>
              <a:srgbClr val="00B5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 Large Message or Quot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3/19/2021</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chemeClr val="bg1"/>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BC37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 Large Message or 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3/19/2021</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6BB648"/>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6BB6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5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0373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O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1600200"/>
            <a:ext cx="14630400" cy="3997686"/>
          </a:xfrm>
          <a:noFill/>
        </p:spPr>
        <p:txBody>
          <a:bodyPr lIns="914400" tIns="137160" rIns="914400" bIns="137160">
            <a:normAutofit/>
          </a:bodyPr>
          <a:lstStyle>
            <a:lvl1pPr algn="ctr">
              <a:lnSpc>
                <a:spcPts val="10200"/>
              </a:lnSpc>
              <a:defRPr sz="10000">
                <a:solidFill>
                  <a:schemeClr val="accent1"/>
                </a:solidFill>
                <a:effectLst/>
              </a:defRPr>
            </a:lvl1pPr>
          </a:lstStyle>
          <a:p>
            <a:r>
              <a:rPr lang="en-US" dirty="0"/>
              <a:t>Click to edit title</a:t>
            </a:r>
          </a:p>
        </p:txBody>
      </p:sp>
      <p:sp>
        <p:nvSpPr>
          <p:cNvPr id="18436" name="Rectangle 4"/>
          <p:cNvSpPr>
            <a:spLocks noGrp="1" noChangeArrowheads="1"/>
          </p:cNvSpPr>
          <p:nvPr>
            <p:ph type="subTitle" idx="1"/>
          </p:nvPr>
        </p:nvSpPr>
        <p:spPr>
          <a:xfrm>
            <a:off x="3352800" y="5597886"/>
            <a:ext cx="7924800" cy="879156"/>
          </a:xfrm>
        </p:spPr>
        <p:txBody>
          <a:bodyPr>
            <a:normAutofit/>
          </a:bodyPr>
          <a:lstStyle>
            <a:lvl1pPr marL="0" indent="0" algn="ctr">
              <a:lnSpc>
                <a:spcPts val="2600"/>
              </a:lnSpc>
              <a:buFont typeface="Wingdings" pitchFamily="2" charset="2"/>
              <a:buNone/>
              <a:defRPr sz="2400">
                <a:solidFill>
                  <a:schemeClr val="bg2">
                    <a:lumMod val="50000"/>
                  </a:schemeClr>
                </a:solidFill>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3/19/2021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9"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Tree>
    <p:extLst>
      <p:ext uri="{BB962C8B-B14F-4D97-AF65-F5344CB8AC3E}">
        <p14:creationId xmlns:p14="http://schemas.microsoft.com/office/powerpoint/2010/main" val="1374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 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7706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 Block Titl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2934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 Block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00719E"/>
            </a:fgClr>
            <a:bgClr>
              <a:schemeClr val="accent1"/>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42285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 Block Title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solidFill>
                  <a:schemeClr val="bg1"/>
                </a:solidFill>
              </a:defRPr>
            </a:lvl1pPr>
            <a:lvl2pPr marL="365760">
              <a:spcBef>
                <a:spcPts val="400"/>
              </a:spcBef>
              <a:defRPr sz="2800">
                <a:solidFill>
                  <a:schemeClr val="bg1"/>
                </a:solidFill>
              </a:defRPr>
            </a:lvl2pPr>
            <a:lvl3pPr marL="457200">
              <a:defRPr sz="2400">
                <a:solidFill>
                  <a:schemeClr val="bg1"/>
                </a:solidFill>
              </a:defRPr>
            </a:lvl3pPr>
            <a:lvl4pPr marL="640080">
              <a:defRPr sz="2160">
                <a:solidFill>
                  <a:schemeClr val="bg1"/>
                </a:solidFill>
              </a:defRPr>
            </a:lvl4pPr>
            <a:lvl5pPr marL="640080">
              <a:defRPr sz="2160">
                <a:solidFill>
                  <a:schemeClr val="bg1"/>
                </a:solidFill>
              </a:defRPr>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solidFill>
                  <a:schemeClr val="bg1"/>
                </a:solidFill>
              </a:defRPr>
            </a:lvl1pPr>
          </a:lstStyle>
          <a:p>
            <a:pPr>
              <a:defRPr/>
            </a:pPr>
            <a:fld id="{E3F236F9-F041-4E00-9797-E37608F2C4F6}" type="datetime1">
              <a:rPr lang="en-US" smtClean="0"/>
              <a:pPr>
                <a:defRPr/>
              </a:pPr>
              <a:t>3/19/2021</a:t>
            </a:fld>
            <a:endParaRPr lang="en-US" dirty="0"/>
          </a:p>
        </p:txBody>
      </p:sp>
      <p:sp>
        <p:nvSpPr>
          <p:cNvPr id="6"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solidFill>
                  <a:schemeClr val="bg1"/>
                </a:solidFill>
              </a:defRPr>
            </a:lvl1pPr>
          </a:lstStyle>
          <a:p>
            <a:pPr>
              <a:defRPr/>
            </a:pPr>
            <a:fld id="{3A96B3B7-840E-427F-B8B8-010B7F929619}" type="slidenum">
              <a:rPr lang="en-US" smtClean="0"/>
              <a:pPr>
                <a:defRPr/>
              </a:pPr>
              <a:t>‹#›</a:t>
            </a:fld>
            <a:endParaRPr lang="en-US" dirty="0"/>
          </a:p>
        </p:txBody>
      </p:sp>
    </p:spTree>
    <p:extLst>
      <p:ext uri="{BB962C8B-B14F-4D97-AF65-F5344CB8AC3E}">
        <p14:creationId xmlns:p14="http://schemas.microsoft.com/office/powerpoint/2010/main" val="9964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 Larg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496800" y="5833108"/>
            <a:ext cx="1752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496800" y="1752600"/>
            <a:ext cx="1752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Chart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sp>
        <p:nvSpPr>
          <p:cNvPr id="8" name="Chart Placeholder 7"/>
          <p:cNvSpPr>
            <a:spLocks noGrp="1"/>
          </p:cNvSpPr>
          <p:nvPr>
            <p:ph type="chart" sz="quarter" idx="22" hasCustomPrompt="1"/>
          </p:nvPr>
        </p:nvSpPr>
        <p:spPr>
          <a:xfrm>
            <a:off x="2286000" y="1752600"/>
            <a:ext cx="10058400" cy="6019800"/>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 Two Char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8" name="Chart Placeholder 7"/>
          <p:cNvSpPr>
            <a:spLocks noGrp="1"/>
          </p:cNvSpPr>
          <p:nvPr>
            <p:ph type="chart" sz="quarter" idx="22" hasCustomPrompt="1"/>
          </p:nvPr>
        </p:nvSpPr>
        <p:spPr>
          <a:xfrm>
            <a:off x="6858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7"/>
          <p:cNvSpPr>
            <a:spLocks noGrp="1"/>
          </p:cNvSpPr>
          <p:nvPr>
            <p:ph type="chart" sz="quarter" idx="24" hasCustomPrompt="1"/>
          </p:nvPr>
        </p:nvSpPr>
        <p:spPr>
          <a:xfrm>
            <a:off x="80010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spTree>
    <p:extLst>
      <p:ext uri="{BB962C8B-B14F-4D97-AF65-F5344CB8AC3E}">
        <p14:creationId xmlns:p14="http://schemas.microsoft.com/office/powerpoint/2010/main" val="25169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 - Video or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877800" y="5748375"/>
            <a:ext cx="1371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877800" y="1667867"/>
            <a:ext cx="1371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media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Media Placeholder 8"/>
          <p:cNvSpPr>
            <a:spLocks noGrp="1" noChangeAspect="1"/>
          </p:cNvSpPr>
          <p:nvPr>
            <p:ph type="media" sz="quarter" idx="22" hasCustomPrompt="1"/>
          </p:nvPr>
        </p:nvSpPr>
        <p:spPr>
          <a:xfrm>
            <a:off x="1966976" y="1641634"/>
            <a:ext cx="10696448" cy="6016752"/>
          </a:xfrm>
        </p:spPr>
        <p:txBody>
          <a:bodyPr/>
          <a:lstStyle>
            <a:lvl1pPr marL="0" indent="0" algn="ctr">
              <a:buFontTx/>
              <a:buNone/>
              <a:defRPr/>
            </a:lvl1pPr>
          </a:lstStyle>
          <a:p>
            <a:r>
              <a:rPr lang="en-US" dirty="0"/>
              <a:t>Click to add media</a:t>
            </a:r>
          </a:p>
        </p:txBody>
      </p:sp>
    </p:spTree>
    <p:extLst>
      <p:ext uri="{BB962C8B-B14F-4D97-AF65-F5344CB8AC3E}">
        <p14:creationId xmlns:p14="http://schemas.microsoft.com/office/powerpoint/2010/main" val="9779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 - Section 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5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42394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 Section Star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3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7116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 Section Start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blipFill dpi="0" rotWithShape="1">
            <a:blip r:embed="rId3">
              <a:alphaModFix amt="50000"/>
            </a:blip>
            <a:srcRect/>
            <a:stretch>
              <a:fillRect t="-3" b="-199997"/>
            </a:stretch>
          </a:blip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7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3/19/2021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6637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itle Option C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blipFill dpi="0" rotWithShape="1">
            <a:blip r:embed="rId3">
              <a:alphaModFix amt="50000"/>
            </a:blip>
            <a:srcRect/>
            <a:stretch>
              <a:fillRect t="-3" b="-174997"/>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7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3/19/2021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11792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b - Section Start w/Photo-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no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8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3/19/2021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35943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 - 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3/19/2021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 - 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3/19/2021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extLst>
      <p:ext uri="{BB962C8B-B14F-4D97-AF65-F5344CB8AC3E}">
        <p14:creationId xmlns:p14="http://schemas.microsoft.com/office/powerpoint/2010/main" val="720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2286000" y="1981200"/>
            <a:ext cx="10058400" cy="1785104"/>
          </a:xfrm>
          <a:prstGeom prst="rect">
            <a:avLst/>
          </a:prstGeom>
          <a:noFill/>
        </p:spPr>
        <p:txBody>
          <a:bodyPr wrap="square" rtlCol="0">
            <a:spAutoFit/>
          </a:bodyPr>
          <a:lstStyle/>
          <a:p>
            <a:pPr algn="ct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Thank </a:t>
            </a:r>
            <a:r>
              <a:rPr lang="en-US" sz="11000" dirty="0">
                <a:solidFill>
                  <a:schemeClr val="bg1"/>
                </a:solidFill>
                <a:effectLst>
                  <a:outerShdw blurRad="50800" dist="38100" dir="2700000" algn="tl" rotWithShape="0">
                    <a:prstClr val="black">
                      <a:alpha val="60000"/>
                    </a:prstClr>
                  </a:outerShdw>
                </a:effectLst>
                <a:latin typeface="Roboto Black" panose="02000000000000000000" pitchFamily="2" charset="0"/>
                <a:ea typeface="Roboto Black" panose="02000000000000000000" pitchFamily="2" charset="0"/>
                <a:cs typeface="Roboto Black" panose="02000000000000000000" pitchFamily="2" charset="0"/>
              </a:rPr>
              <a:t>You</a:t>
            </a: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a:t>
            </a:r>
          </a:p>
        </p:txBody>
      </p:sp>
    </p:spTree>
    <p:extLst>
      <p:ext uri="{BB962C8B-B14F-4D97-AF65-F5344CB8AC3E}">
        <p14:creationId xmlns:p14="http://schemas.microsoft.com/office/powerpoint/2010/main" val="33292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 - Keep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609600" y="2514600"/>
            <a:ext cx="6743700" cy="1323439"/>
          </a:xfrm>
          <a:prstGeom prst="rect">
            <a:avLst/>
          </a:prstGeom>
          <a:noFill/>
        </p:spPr>
        <p:txBody>
          <a:bodyPr wrap="square" rtlCol="0">
            <a:spAutoFit/>
          </a:bodyPr>
          <a:lstStyle/>
          <a:p>
            <a:pPr algn="ctr"/>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Life Happens.</a:t>
            </a:r>
          </a:p>
        </p:txBody>
      </p:sp>
      <p:grpSp>
        <p:nvGrpSpPr>
          <p:cNvPr id="4" name="Group 3"/>
          <p:cNvGrpSpPr/>
          <p:nvPr userDrawn="1"/>
        </p:nvGrpSpPr>
        <p:grpSpPr>
          <a:xfrm>
            <a:off x="7162800" y="2514600"/>
            <a:ext cx="7086600" cy="1323439"/>
            <a:chOff x="7429500" y="2514600"/>
            <a:chExt cx="7086600" cy="1323439"/>
          </a:xfrm>
        </p:grpSpPr>
        <p:sp>
          <p:nvSpPr>
            <p:cNvPr id="6" name="TextBox 5"/>
            <p:cNvSpPr txBox="1"/>
            <p:nvPr userDrawn="1"/>
          </p:nvSpPr>
          <p:spPr>
            <a:xfrm>
              <a:off x="7429500" y="2514600"/>
              <a:ext cx="7086600" cy="1323439"/>
            </a:xfrm>
            <a:prstGeom prst="rect">
              <a:avLst/>
            </a:prstGeom>
            <a:noFill/>
          </p:spPr>
          <p:txBody>
            <a:bodyPr wrap="square" rtlCol="0">
              <a:spAutoFit/>
            </a:bodyPr>
            <a:lstStyle/>
            <a:p>
              <a:pPr algn="l"/>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Keep Learning.</a:t>
              </a:r>
              <a:endPar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endParaRPr>
            </a:p>
          </p:txBody>
        </p:sp>
        <p:sp>
          <p:nvSpPr>
            <p:cNvPr id="3" name="TextBox 2"/>
            <p:cNvSpPr txBox="1"/>
            <p:nvPr userDrawn="1"/>
          </p:nvSpPr>
          <p:spPr>
            <a:xfrm>
              <a:off x="13716000" y="2895600"/>
              <a:ext cx="533400" cy="246221"/>
            </a:xfrm>
            <a:prstGeom prst="rect">
              <a:avLst/>
            </a:prstGeom>
            <a:noFill/>
          </p:spPr>
          <p:txBody>
            <a:bodyPr wrap="square" rtlCol="0">
              <a:spAutoFit/>
            </a:bodyPr>
            <a:lstStyle/>
            <a:p>
              <a:r>
                <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SM</a:t>
              </a:r>
              <a:endParaRPr lang="en-US" sz="1000" dirty="0"/>
            </a:p>
          </p:txBody>
        </p:sp>
      </p:grpSp>
    </p:spTree>
    <p:extLst>
      <p:ext uri="{BB962C8B-B14F-4D97-AF65-F5344CB8AC3E}">
        <p14:creationId xmlns:p14="http://schemas.microsoft.com/office/powerpoint/2010/main" val="1823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 - Title Option C  photo_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no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8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3/19/2021</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21567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 - Title Op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1097280" y="6096000"/>
            <a:ext cx="12435840" cy="1219200"/>
          </a:xfrm>
        </p:spPr>
        <p:txBody>
          <a:bodyPr>
            <a:normAutofit/>
          </a:bodyPr>
          <a:lstStyle>
            <a:lvl1pPr algn="ctr">
              <a:lnSpc>
                <a:spcPts val="4400"/>
              </a:lnSpc>
              <a:defRPr sz="4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1097280" y="7391400"/>
            <a:ext cx="12435840" cy="483870"/>
          </a:xfrm>
        </p:spPr>
        <p:txBody>
          <a:bodyPr/>
          <a:lstStyle>
            <a:lvl1pPr marL="0" indent="0" algn="ctr">
              <a:lnSpc>
                <a:spcPts val="2600"/>
              </a:lnSpc>
              <a:buFont typeface="Wingdings" pitchFamily="2" charset="2"/>
              <a:buNone/>
              <a:defRPr sz="24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0" y="2174780"/>
            <a:ext cx="9677400" cy="2778220"/>
          </a:xfrm>
          <a:prstGeom prst="rect">
            <a:avLst/>
          </a:prstGeom>
          <a:effectLst>
            <a:outerShdw blurRad="304800" dist="88900" dir="5400000" sx="101000" sy="101000" algn="t" rotWithShape="0">
              <a:srgbClr val="360041">
                <a:alpha val="77000"/>
              </a:srgbClr>
            </a:outerShdw>
          </a:effectLst>
        </p:spPr>
      </p:pic>
    </p:spTree>
    <p:extLst>
      <p:ext uri="{BB962C8B-B14F-4D97-AF65-F5344CB8AC3E}">
        <p14:creationId xmlns:p14="http://schemas.microsoft.com/office/powerpoint/2010/main" val="30395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 Large Bulleted list">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p>
            <a:pPr>
              <a:defRPr/>
            </a:pPr>
            <a:fld id="{9DA95A4C-DDDF-4ACC-8695-E915011F08E8}" type="datetime1">
              <a:rPr lang="en-US" smtClean="0"/>
              <a:t>3/19/2021</a:t>
            </a:fld>
            <a:endParaRPr lang="en-US" dirty="0"/>
          </a:p>
        </p:txBody>
      </p:sp>
      <p:sp>
        <p:nvSpPr>
          <p:cNvPr id="8" name="Footer Placeholder 7"/>
          <p:cNvSpPr>
            <a:spLocks noGrp="1"/>
          </p:cNvSpPr>
          <p:nvPr>
            <p:ph type="ftr" sz="quarter" idx="12"/>
          </p:nvPr>
        </p:nvSpPr>
        <p:spPr/>
        <p:txBody>
          <a:bodyPr/>
          <a:lstStyle/>
          <a:p>
            <a:pPr>
              <a:defRPr/>
            </a:pPr>
            <a:r>
              <a:rPr lang="en-US" dirty="0"/>
              <a:t>EXCELSIOR College</a:t>
            </a:r>
          </a:p>
        </p:txBody>
      </p:sp>
      <p:sp>
        <p:nvSpPr>
          <p:cNvPr id="9" name="Slide Number Placeholder 8"/>
          <p:cNvSpPr>
            <a:spLocks noGrp="1"/>
          </p:cNvSpPr>
          <p:nvPr>
            <p:ph type="sldNum" sz="quarter" idx="13"/>
          </p:nvPr>
        </p:nvSpPr>
        <p:spPr/>
        <p:txBody>
          <a:bodyPr/>
          <a:lstStyle/>
          <a:p>
            <a:pPr>
              <a:defRPr/>
            </a:pPr>
            <a:fld id="{0D82165E-A276-4D8B-B313-63EA707E5138}" type="slidenum">
              <a:rPr lang="en-US" smtClean="0"/>
              <a:pPr>
                <a:defRPr/>
              </a:pPr>
              <a:t>‹#›</a:t>
            </a:fld>
            <a:endParaRPr lang="en-US" dirty="0"/>
          </a:p>
        </p:txBody>
      </p:sp>
      <p:cxnSp>
        <p:nvCxnSpPr>
          <p:cNvPr id="14" name="Straight Connector 13"/>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a:lvl1pPr>
          </a:lstStyle>
          <a:p>
            <a:r>
              <a:rPr lang="en-US"/>
              <a:t>Click to edit Master title style</a:t>
            </a:r>
            <a:endParaRPr lang="en-US" dirty="0"/>
          </a:p>
        </p:txBody>
      </p:sp>
      <p:sp>
        <p:nvSpPr>
          <p:cNvPr id="19" name="Content Placeholder 18"/>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8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 Bulleted List -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11887200" cy="4792983"/>
          </a:xfrm>
        </p:spPr>
        <p:txBody>
          <a:bodyPr bIns="45720" numCol="2" spcCol="914400"/>
          <a:lstStyle>
            <a:lvl1pPr>
              <a:lnSpc>
                <a:spcPts val="3200"/>
              </a:lnSpc>
              <a:spcBef>
                <a:spcPts val="1000"/>
              </a:spcBef>
              <a:spcAft>
                <a:spcPts val="700"/>
              </a:spcAft>
              <a:defRPr sz="3000" baseline="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7315200" y="2674616"/>
            <a:ext cx="0" cy="479298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7 - Highlight or Quot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88288A"/>
            </a:fgClr>
            <a:bgClr>
              <a:schemeClr val="tx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8 - Highlight or Quote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00719E"/>
            </a:fgClr>
            <a:bgClr>
              <a:schemeClr val="accent1"/>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3/19/2021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71600" y="762000"/>
            <a:ext cx="11887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Click to edit title</a:t>
            </a:r>
          </a:p>
        </p:txBody>
      </p:sp>
      <p:sp>
        <p:nvSpPr>
          <p:cNvPr id="1028" name="Rectangle 3"/>
          <p:cNvSpPr>
            <a:spLocks noGrp="1" noChangeArrowheads="1"/>
          </p:cNvSpPr>
          <p:nvPr>
            <p:ph type="body" idx="1"/>
          </p:nvPr>
        </p:nvSpPr>
        <p:spPr bwMode="auto">
          <a:xfrm>
            <a:off x="1371600" y="2514600"/>
            <a:ext cx="11887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 styles  </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p:txBody>
      </p:sp>
      <p:sp>
        <p:nvSpPr>
          <p:cNvPr id="4100" name="Rectangle 4"/>
          <p:cNvSpPr>
            <a:spLocks noGrp="1" noChangeArrowheads="1"/>
          </p:cNvSpPr>
          <p:nvPr>
            <p:ph type="dt" sz="half" idx="2"/>
          </p:nvPr>
        </p:nvSpPr>
        <p:spPr bwMode="auto">
          <a:xfrm>
            <a:off x="121920" y="7932419"/>
            <a:ext cx="1158240" cy="2971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fld id="{EFCD5F4C-E819-43B2-919E-EFE1BFA4157D}" type="datetime1">
              <a:rPr lang="en-US" smtClean="0"/>
              <a:t>3/19/2021</a:t>
            </a:fld>
            <a:endParaRPr lang="en-US" dirty="0"/>
          </a:p>
        </p:txBody>
      </p:sp>
      <p:sp>
        <p:nvSpPr>
          <p:cNvPr id="4101" name="Rectangle 5"/>
          <p:cNvSpPr>
            <a:spLocks noGrp="1" noChangeArrowheads="1"/>
          </p:cNvSpPr>
          <p:nvPr>
            <p:ph type="ftr" sz="quarter" idx="3"/>
          </p:nvPr>
        </p:nvSpPr>
        <p:spPr bwMode="auto">
          <a:xfrm>
            <a:off x="1600200" y="7932418"/>
            <a:ext cx="1143000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cap="all"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r>
              <a:rPr lang="en-US" dirty="0"/>
              <a:t>EXCELSIOR College</a:t>
            </a:r>
          </a:p>
        </p:txBody>
      </p:sp>
      <p:sp>
        <p:nvSpPr>
          <p:cNvPr id="4102" name="Rectangle 6"/>
          <p:cNvSpPr>
            <a:spLocks noGrp="1" noChangeArrowheads="1"/>
          </p:cNvSpPr>
          <p:nvPr>
            <p:ph type="sldNum" sz="quarter" idx="4"/>
          </p:nvPr>
        </p:nvSpPr>
        <p:spPr bwMode="auto">
          <a:xfrm>
            <a:off x="13792200" y="7932420"/>
            <a:ext cx="74676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Roboto Medium" panose="02000000000000000000" pitchFamily="2" charset="0"/>
                <a:ea typeface="Roboto Medium" panose="02000000000000000000" pitchFamily="2" charset="0"/>
                <a:cs typeface="Roboto Medium" panose="02000000000000000000" pitchFamily="2" charset="0"/>
              </a:defRPr>
            </a:lvl1pPr>
          </a:lstStyle>
          <a:p>
            <a:pPr>
              <a:defRPr/>
            </a:pPr>
            <a:fld id="{0D82165E-A276-4D8B-B313-63EA707E513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5" r:id="rId1"/>
    <p:sldLayoutId id="2147484189" r:id="rId2"/>
    <p:sldLayoutId id="2147484198" r:id="rId3"/>
    <p:sldLayoutId id="2147484224" r:id="rId4"/>
    <p:sldLayoutId id="2147484111" r:id="rId5"/>
    <p:sldLayoutId id="2147484187" r:id="rId6"/>
    <p:sldLayoutId id="2147484185" r:id="rId7"/>
    <p:sldLayoutId id="2147484204" r:id="rId8"/>
    <p:sldLayoutId id="2147484091" r:id="rId9"/>
    <p:sldLayoutId id="2147484208" r:id="rId10"/>
    <p:sldLayoutId id="2147484194" r:id="rId11"/>
    <p:sldLayoutId id="2147484199" r:id="rId12"/>
    <p:sldLayoutId id="2147484200" r:id="rId13"/>
    <p:sldLayoutId id="2147484197" r:id="rId14"/>
    <p:sldLayoutId id="2147484154" r:id="rId15"/>
    <p:sldLayoutId id="2147484202" r:id="rId16"/>
    <p:sldLayoutId id="2147484205" r:id="rId17"/>
    <p:sldLayoutId id="2147484206" r:id="rId18"/>
    <p:sldLayoutId id="2147484186" r:id="rId19"/>
    <p:sldLayoutId id="2147484209" r:id="rId20"/>
    <p:sldLayoutId id="2147484211" r:id="rId21"/>
    <p:sldLayoutId id="2147484214" r:id="rId22"/>
    <p:sldLayoutId id="2147484213" r:id="rId23"/>
    <p:sldLayoutId id="2147484201" r:id="rId24"/>
    <p:sldLayoutId id="2147484207" r:id="rId25"/>
    <p:sldLayoutId id="2147484221" r:id="rId26"/>
    <p:sldLayoutId id="2147484188" r:id="rId27"/>
    <p:sldLayoutId id="2147484223" r:id="rId28"/>
    <p:sldLayoutId id="2147484216" r:id="rId29"/>
    <p:sldLayoutId id="2147484225" r:id="rId30"/>
    <p:sldLayoutId id="2147484094" r:id="rId31"/>
    <p:sldLayoutId id="2147484217" r:id="rId32"/>
    <p:sldLayoutId id="2147484220" r:id="rId33"/>
    <p:sldLayoutId id="214748422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lnSpc>
          <a:spcPts val="5600"/>
        </a:lnSpc>
        <a:spcBef>
          <a:spcPts val="2000"/>
        </a:spcBef>
        <a:spcAft>
          <a:spcPct val="0"/>
        </a:spcAft>
        <a:defRPr sz="5400" spc="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algn="l" rtl="0" eaLnBrk="1" fontAlgn="base" hangingPunct="1">
        <a:spcBef>
          <a:spcPct val="0"/>
        </a:spcBef>
        <a:spcAft>
          <a:spcPct val="0"/>
        </a:spcAft>
        <a:defRPr sz="5280">
          <a:solidFill>
            <a:schemeClr val="bg1"/>
          </a:solidFill>
          <a:latin typeface="Arial" charset="0"/>
        </a:defRPr>
      </a:lvl2pPr>
      <a:lvl3pPr algn="l" rtl="0" eaLnBrk="1" fontAlgn="base" hangingPunct="1">
        <a:spcBef>
          <a:spcPct val="0"/>
        </a:spcBef>
        <a:spcAft>
          <a:spcPct val="0"/>
        </a:spcAft>
        <a:defRPr sz="5280">
          <a:solidFill>
            <a:schemeClr val="bg1"/>
          </a:solidFill>
          <a:latin typeface="Arial" charset="0"/>
        </a:defRPr>
      </a:lvl3pPr>
      <a:lvl4pPr algn="l" rtl="0" eaLnBrk="1" fontAlgn="base" hangingPunct="1">
        <a:spcBef>
          <a:spcPct val="0"/>
        </a:spcBef>
        <a:spcAft>
          <a:spcPct val="0"/>
        </a:spcAft>
        <a:defRPr sz="5280">
          <a:solidFill>
            <a:schemeClr val="bg1"/>
          </a:solidFill>
          <a:latin typeface="Arial" charset="0"/>
        </a:defRPr>
      </a:lvl4pPr>
      <a:lvl5pPr algn="l" rtl="0" eaLnBrk="1" fontAlgn="base" hangingPunct="1">
        <a:spcBef>
          <a:spcPct val="0"/>
        </a:spcBef>
        <a:spcAft>
          <a:spcPct val="0"/>
        </a:spcAft>
        <a:defRPr sz="5280">
          <a:solidFill>
            <a:schemeClr val="bg1"/>
          </a:solidFill>
          <a:latin typeface="Arial" charset="0"/>
        </a:defRPr>
      </a:lvl5pPr>
      <a:lvl6pPr marL="548640" algn="l" rtl="0" eaLnBrk="1" fontAlgn="base" hangingPunct="1">
        <a:spcBef>
          <a:spcPct val="0"/>
        </a:spcBef>
        <a:spcAft>
          <a:spcPct val="0"/>
        </a:spcAft>
        <a:defRPr sz="5280">
          <a:solidFill>
            <a:schemeClr val="bg1"/>
          </a:solidFill>
          <a:latin typeface="Arial" charset="0"/>
        </a:defRPr>
      </a:lvl6pPr>
      <a:lvl7pPr marL="1097280" algn="l" rtl="0" eaLnBrk="1" fontAlgn="base" hangingPunct="1">
        <a:spcBef>
          <a:spcPct val="0"/>
        </a:spcBef>
        <a:spcAft>
          <a:spcPct val="0"/>
        </a:spcAft>
        <a:defRPr sz="5280">
          <a:solidFill>
            <a:schemeClr val="bg1"/>
          </a:solidFill>
          <a:latin typeface="Arial" charset="0"/>
        </a:defRPr>
      </a:lvl7pPr>
      <a:lvl8pPr marL="1645920" algn="l" rtl="0" eaLnBrk="1" fontAlgn="base" hangingPunct="1">
        <a:spcBef>
          <a:spcPct val="0"/>
        </a:spcBef>
        <a:spcAft>
          <a:spcPct val="0"/>
        </a:spcAft>
        <a:defRPr sz="5280">
          <a:solidFill>
            <a:schemeClr val="bg1"/>
          </a:solidFill>
          <a:latin typeface="Arial" charset="0"/>
        </a:defRPr>
      </a:lvl8pPr>
      <a:lvl9pPr marL="2194560" algn="l" rtl="0" eaLnBrk="1" fontAlgn="base" hangingPunct="1">
        <a:spcBef>
          <a:spcPct val="0"/>
        </a:spcBef>
        <a:spcAft>
          <a:spcPct val="0"/>
        </a:spcAft>
        <a:defRPr sz="5280">
          <a:solidFill>
            <a:schemeClr val="bg1"/>
          </a:solidFill>
          <a:latin typeface="Arial" charset="0"/>
        </a:defRPr>
      </a:lvl9pPr>
    </p:titleStyle>
    <p:bodyStyle>
      <a:lvl1pPr marL="274320" indent="-274320" algn="l" rtl="0" eaLnBrk="1" fontAlgn="base" hangingPunct="1">
        <a:lnSpc>
          <a:spcPts val="4500"/>
        </a:lnSpc>
        <a:spcBef>
          <a:spcPts val="1100"/>
        </a:spcBef>
        <a:spcAft>
          <a:spcPts val="600"/>
        </a:spcAft>
        <a:buFont typeface="Arial" panose="020B0604020202020204" pitchFamily="34" charset="0"/>
        <a:buChar char="•"/>
        <a:defRPr sz="4000" kern="0" spc="-5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640080" indent="-274320" algn="l" rtl="0" eaLnBrk="1" fontAlgn="base" hangingPunct="1">
        <a:spcBef>
          <a:spcPts val="400"/>
        </a:spcBef>
        <a:spcAft>
          <a:spcPts val="400"/>
        </a:spcAft>
        <a:buSzPct val="80000"/>
        <a:buFont typeface="Arial" panose="020B0604020202020204" pitchFamily="34" charset="0"/>
        <a:buChar char="•"/>
        <a:defRPr sz="3200" spc="-3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2pPr>
      <a:lvl3pPr marL="822960" indent="-228600" algn="l" rtl="0" eaLnBrk="1" fontAlgn="base" hangingPunct="1">
        <a:spcBef>
          <a:spcPts val="200"/>
        </a:spcBef>
        <a:spcAft>
          <a:spcPts val="200"/>
        </a:spcAft>
        <a:buSzPct val="85000"/>
        <a:buFont typeface="Roboto Light" panose="02000000000000000000" pitchFamily="2" charset="0"/>
        <a:buChar char="›"/>
        <a:defRPr sz="2800" spc="-2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051560" indent="-182880" algn="l" rtl="0" eaLnBrk="1" fontAlgn="base" hangingPunct="1">
        <a:lnSpc>
          <a:spcPts val="2600"/>
        </a:lnSpc>
        <a:spcBef>
          <a:spcPts val="150"/>
        </a:spcBef>
        <a:spcAft>
          <a:spcPts val="150"/>
        </a:spcAft>
        <a:buSzPct val="70000"/>
        <a:buFont typeface="Arial" panose="020B0604020202020204" pitchFamily="34"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182880" algn="l" rtl="0" eaLnBrk="1" fontAlgn="base" hangingPunct="1">
        <a:lnSpc>
          <a:spcPts val="2600"/>
        </a:lnSpc>
        <a:spcBef>
          <a:spcPts val="150"/>
        </a:spcBef>
        <a:spcAft>
          <a:spcPts val="150"/>
        </a:spcAft>
        <a:buFont typeface="Roboto Light" panose="02000000000000000000" pitchFamily="2"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3017520" indent="-274320" algn="l" rtl="0" eaLnBrk="1" fontAlgn="base" hangingPunct="1">
        <a:spcBef>
          <a:spcPct val="20000"/>
        </a:spcBef>
        <a:spcAft>
          <a:spcPct val="0"/>
        </a:spcAft>
        <a:buFont typeface="Wingdings" pitchFamily="2" charset="2"/>
        <a:buChar char="§"/>
        <a:defRPr sz="2400">
          <a:solidFill>
            <a:schemeClr val="tx1"/>
          </a:solidFill>
          <a:latin typeface="+mn-lt"/>
        </a:defRPr>
      </a:lvl6pPr>
      <a:lvl7pPr marL="3566160" indent="-274320" algn="l" rtl="0" eaLnBrk="1" fontAlgn="base" hangingPunct="1">
        <a:spcBef>
          <a:spcPct val="20000"/>
        </a:spcBef>
        <a:spcAft>
          <a:spcPct val="0"/>
        </a:spcAft>
        <a:buFont typeface="Wingdings" pitchFamily="2" charset="2"/>
        <a:buChar char="§"/>
        <a:defRPr sz="2400">
          <a:solidFill>
            <a:schemeClr val="tx1"/>
          </a:solidFill>
          <a:latin typeface="+mn-lt"/>
        </a:defRPr>
      </a:lvl7pPr>
      <a:lvl8pPr marL="4114800" indent="-274320" algn="l" rtl="0" eaLnBrk="1" fontAlgn="base" hangingPunct="1">
        <a:spcBef>
          <a:spcPct val="20000"/>
        </a:spcBef>
        <a:spcAft>
          <a:spcPct val="0"/>
        </a:spcAft>
        <a:buFont typeface="Wingdings" pitchFamily="2" charset="2"/>
        <a:buChar char="§"/>
        <a:defRPr sz="2400">
          <a:solidFill>
            <a:schemeClr val="tx1"/>
          </a:solidFill>
          <a:latin typeface="+mn-lt"/>
        </a:defRPr>
      </a:lvl8pPr>
      <a:lvl9pPr marL="4663440" indent="-274320" algn="l" rtl="0" eaLnBrk="1" fontAlgn="base" hangingPunct="1">
        <a:spcBef>
          <a:spcPct val="20000"/>
        </a:spcBef>
        <a:spcAft>
          <a:spcPct val="0"/>
        </a:spcAft>
        <a:buFont typeface="Wingdings" pitchFamily="2" charset="2"/>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userDrawn="1">
          <p15:clr>
            <a:srgbClr val="F26B43"/>
          </p15:clr>
        </p15:guide>
        <p15:guide id="2" pos="4608" userDrawn="1">
          <p15:clr>
            <a:srgbClr val="F26B43"/>
          </p15:clr>
        </p15:guide>
        <p15:guide id="3" orient="horz" pos="480" userDrawn="1">
          <p15:clr>
            <a:srgbClr val="F26B43"/>
          </p15:clr>
        </p15:guide>
        <p15:guide id="4" orient="horz" pos="1440" userDrawn="1">
          <p15:clr>
            <a:srgbClr val="F26B43"/>
          </p15:clr>
        </p15:guide>
        <p15:guide id="5" orient="horz" pos="4704" userDrawn="1">
          <p15:clr>
            <a:srgbClr val="F26B43"/>
          </p15:clr>
        </p15:guide>
        <p15:guide id="6" pos="8352" userDrawn="1">
          <p15:clr>
            <a:srgbClr val="F26B43"/>
          </p15:clr>
        </p15:guide>
        <p15:guide id="7" pos="864" userDrawn="1">
          <p15:clr>
            <a:srgbClr val="F26B43"/>
          </p15:clr>
        </p15:guide>
        <p15:guide id="8" pos="432" userDrawn="1">
          <p15:clr>
            <a:srgbClr val="F26B43"/>
          </p15:clr>
        </p15:guide>
        <p15:guide id="9" pos="87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handwriting/q/question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hrm.org/" TargetMode="External"/><Relationship Id="rId2" Type="http://schemas.openxmlformats.org/officeDocument/2006/relationships/hyperlink" Target="http://www.eeoc.gov/"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53F8-0B73-4FE2-92D4-DD518547437D}"/>
              </a:ext>
            </a:extLst>
          </p:cNvPr>
          <p:cNvSpPr>
            <a:spLocks noGrp="1"/>
          </p:cNvSpPr>
          <p:nvPr>
            <p:ph type="ctrTitle"/>
          </p:nvPr>
        </p:nvSpPr>
        <p:spPr/>
        <p:txBody>
          <a:bodyPr>
            <a:normAutofit fontScale="90000"/>
          </a:bodyPr>
          <a:lstStyle/>
          <a:p>
            <a:br>
              <a:rPr lang="en-US" b="1" dirty="0"/>
            </a:br>
            <a:br>
              <a:rPr lang="en-US" b="1" dirty="0"/>
            </a:br>
            <a:r>
              <a:rPr lang="en-US" b="1" dirty="0"/>
              <a:t>HR Legal Update</a:t>
            </a:r>
            <a:br>
              <a:rPr lang="en-US" b="1" dirty="0"/>
            </a:br>
            <a:br>
              <a:rPr lang="en-US" b="1" dirty="0"/>
            </a:br>
            <a:endParaRPr lang="en-US" dirty="0"/>
          </a:p>
        </p:txBody>
      </p:sp>
      <p:sp>
        <p:nvSpPr>
          <p:cNvPr id="3" name="Subtitle 2">
            <a:extLst>
              <a:ext uri="{FF2B5EF4-FFF2-40B4-BE49-F238E27FC236}">
                <a16:creationId xmlns:a16="http://schemas.microsoft.com/office/drawing/2014/main" id="{49D8D40F-ED55-47EB-B63D-AFF4F17C553D}"/>
              </a:ext>
            </a:extLst>
          </p:cNvPr>
          <p:cNvSpPr>
            <a:spLocks noGrp="1"/>
          </p:cNvSpPr>
          <p:nvPr>
            <p:ph type="subTitle" idx="1"/>
          </p:nvPr>
        </p:nvSpPr>
        <p:spPr/>
        <p:txBody>
          <a:bodyPr>
            <a:noAutofit/>
          </a:bodyPr>
          <a:lstStyle/>
          <a:p>
            <a:r>
              <a:rPr lang="en-US" b="1" dirty="0">
                <a:solidFill>
                  <a:schemeClr val="tx2"/>
                </a:solidFill>
              </a:rPr>
              <a:t>Dr. Michele Paludi, Matthew Baird, MSM, </a:t>
            </a:r>
          </a:p>
          <a:p>
            <a:r>
              <a:rPr lang="en-US" b="1" dirty="0">
                <a:solidFill>
                  <a:schemeClr val="tx2"/>
                </a:solidFill>
              </a:rPr>
              <a:t>Karen Holmes, JD</a:t>
            </a:r>
          </a:p>
          <a:p>
            <a:r>
              <a:rPr lang="en-US" b="1" dirty="0">
                <a:solidFill>
                  <a:schemeClr val="tx2"/>
                </a:solidFill>
              </a:rPr>
              <a:t>March 22, 2021</a:t>
            </a:r>
          </a:p>
        </p:txBody>
      </p:sp>
      <p:sp>
        <p:nvSpPr>
          <p:cNvPr id="4" name="Slide Number Placeholder 3">
            <a:extLst>
              <a:ext uri="{FF2B5EF4-FFF2-40B4-BE49-F238E27FC236}">
                <a16:creationId xmlns:a16="http://schemas.microsoft.com/office/drawing/2014/main" id="{82CC623D-75C5-4239-AF77-C0AF0DCE4D0A}"/>
              </a:ext>
            </a:extLst>
          </p:cNvPr>
          <p:cNvSpPr>
            <a:spLocks noGrp="1"/>
          </p:cNvSpPr>
          <p:nvPr>
            <p:ph type="sldNum" sz="quarter" idx="14"/>
          </p:nvPr>
        </p:nvSpPr>
        <p:spPr/>
        <p:txBody>
          <a:bodyPr/>
          <a:lstStyle/>
          <a:p>
            <a:pPr>
              <a:defRPr/>
            </a:pPr>
            <a:fld id="{0D82165E-A276-4D8B-B313-63EA707E5138}" type="slidenum">
              <a:rPr lang="en-US" smtClean="0"/>
              <a:pPr>
                <a:defRPr/>
              </a:pPr>
              <a:t>1</a:t>
            </a:fld>
            <a:endParaRPr lang="en-US" dirty="0"/>
          </a:p>
        </p:txBody>
      </p:sp>
      <p:sp>
        <p:nvSpPr>
          <p:cNvPr id="5" name="Picture Placeholder 4">
            <a:extLst>
              <a:ext uri="{FF2B5EF4-FFF2-40B4-BE49-F238E27FC236}">
                <a16:creationId xmlns:a16="http://schemas.microsoft.com/office/drawing/2014/main" id="{B29E6F8D-B1D7-4977-8484-12980C689343}"/>
              </a:ext>
            </a:extLst>
          </p:cNvPr>
          <p:cNvSpPr>
            <a:spLocks noGrp="1"/>
          </p:cNvSpPr>
          <p:nvPr>
            <p:ph type="pic" sz="quarter" idx="11"/>
          </p:nvPr>
        </p:nvSpPr>
        <p:spPr/>
      </p:sp>
    </p:spTree>
    <p:extLst>
      <p:ext uri="{BB962C8B-B14F-4D97-AF65-F5344CB8AC3E}">
        <p14:creationId xmlns:p14="http://schemas.microsoft.com/office/powerpoint/2010/main" val="167492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9BA-09D6-46EF-8850-3E12741A8164}"/>
              </a:ext>
            </a:extLst>
          </p:cNvPr>
          <p:cNvSpPr>
            <a:spLocks noGrp="1"/>
          </p:cNvSpPr>
          <p:nvPr>
            <p:ph type="title"/>
          </p:nvPr>
        </p:nvSpPr>
        <p:spPr/>
        <p:txBody>
          <a:bodyPr/>
          <a:lstStyle/>
          <a:p>
            <a:r>
              <a:rPr lang="en-US" b="1" dirty="0"/>
              <a:t>WHAT MUST HR DO?</a:t>
            </a:r>
          </a:p>
        </p:txBody>
      </p:sp>
      <p:sp>
        <p:nvSpPr>
          <p:cNvPr id="3" name="Content Placeholder 2">
            <a:extLst>
              <a:ext uri="{FF2B5EF4-FFF2-40B4-BE49-F238E27FC236}">
                <a16:creationId xmlns:a16="http://schemas.microsoft.com/office/drawing/2014/main" id="{33538386-280F-417D-9345-1E92063AB43A}"/>
              </a:ext>
            </a:extLst>
          </p:cNvPr>
          <p:cNvSpPr>
            <a:spLocks noGrp="1"/>
          </p:cNvSpPr>
          <p:nvPr>
            <p:ph sz="half" idx="1"/>
          </p:nvPr>
        </p:nvSpPr>
        <p:spPr/>
        <p:txBody>
          <a:bodyPr/>
          <a:lstStyle/>
          <a:p>
            <a:pPr marL="0" indent="0">
              <a:buNone/>
            </a:pPr>
            <a:r>
              <a:rPr lang="en-US" sz="2000" b="1" dirty="0"/>
              <a:t>YOU ARE PART OF A GROUP INTERVIEW WITH AN APPLICANT WHO IS BEING CONSIDERED FOR A MIDDLE MANAGEMENT POSITION IN YOUR ORGANZATION.  DURING THE COURSE OF THE INTERVIEW YOU ARE SURPRISED WHEN A COLLEAGUE ON THE HIRING COMMITTEE ASKS THE APPLICANT IF SHE HAS A DISABILITY THAT WOULD INTERFERE WITH THE POSITION REQUIREMENTS.</a:t>
            </a:r>
          </a:p>
          <a:p>
            <a:endParaRPr lang="en-US" sz="3200" b="1" dirty="0"/>
          </a:p>
          <a:p>
            <a:pPr marL="457200" lvl="3" indent="0">
              <a:buNone/>
            </a:pPr>
            <a:r>
              <a:rPr lang="en-US" sz="1400" b="1" dirty="0"/>
              <a:t>Developed by M. Paludi</a:t>
            </a:r>
          </a:p>
          <a:p>
            <a:endParaRPr lang="en-US" dirty="0"/>
          </a:p>
        </p:txBody>
      </p:sp>
      <p:sp>
        <p:nvSpPr>
          <p:cNvPr id="4" name="Slide Number Placeholder 3">
            <a:extLst>
              <a:ext uri="{FF2B5EF4-FFF2-40B4-BE49-F238E27FC236}">
                <a16:creationId xmlns:a16="http://schemas.microsoft.com/office/drawing/2014/main" id="{9D840C13-82F9-439E-8BF1-E5EFC091179F}"/>
              </a:ext>
            </a:extLst>
          </p:cNvPr>
          <p:cNvSpPr>
            <a:spLocks noGrp="1"/>
          </p:cNvSpPr>
          <p:nvPr>
            <p:ph type="sldNum" sz="quarter" idx="12"/>
          </p:nvPr>
        </p:nvSpPr>
        <p:spPr/>
        <p:txBody>
          <a:bodyPr/>
          <a:lstStyle/>
          <a:p>
            <a:pPr>
              <a:defRPr/>
            </a:pPr>
            <a:fld id="{3A96B3B7-840E-427F-B8B8-010B7F929619}" type="slidenum">
              <a:rPr lang="en-US" smtClean="0"/>
              <a:pPr>
                <a:defRPr/>
              </a:pPr>
              <a:t>10</a:t>
            </a:fld>
            <a:endParaRPr lang="en-US" dirty="0"/>
          </a:p>
        </p:txBody>
      </p:sp>
    </p:spTree>
    <p:extLst>
      <p:ext uri="{BB962C8B-B14F-4D97-AF65-F5344CB8AC3E}">
        <p14:creationId xmlns:p14="http://schemas.microsoft.com/office/powerpoint/2010/main" val="30299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A270-4CCE-4907-9AC9-792654F1D402}"/>
              </a:ext>
            </a:extLst>
          </p:cNvPr>
          <p:cNvSpPr>
            <a:spLocks noGrp="1"/>
          </p:cNvSpPr>
          <p:nvPr>
            <p:ph type="title"/>
          </p:nvPr>
        </p:nvSpPr>
        <p:spPr/>
        <p:txBody>
          <a:bodyPr/>
          <a:lstStyle/>
          <a:p>
            <a:r>
              <a:rPr lang="en-US" b="1" dirty="0"/>
              <a:t>WHAT MUST HR DO?</a:t>
            </a:r>
          </a:p>
        </p:txBody>
      </p:sp>
      <p:sp>
        <p:nvSpPr>
          <p:cNvPr id="3" name="Content Placeholder 2">
            <a:extLst>
              <a:ext uri="{FF2B5EF4-FFF2-40B4-BE49-F238E27FC236}">
                <a16:creationId xmlns:a16="http://schemas.microsoft.com/office/drawing/2014/main" id="{1A10C6E8-DA11-4E91-BBF2-486C26826FE9}"/>
              </a:ext>
            </a:extLst>
          </p:cNvPr>
          <p:cNvSpPr>
            <a:spLocks noGrp="1"/>
          </p:cNvSpPr>
          <p:nvPr>
            <p:ph sz="half" idx="1"/>
          </p:nvPr>
        </p:nvSpPr>
        <p:spPr>
          <a:xfrm>
            <a:off x="6934200" y="1371600"/>
            <a:ext cx="6400800" cy="5334000"/>
          </a:xfrm>
        </p:spPr>
        <p:txBody>
          <a:bodyPr/>
          <a:lstStyle/>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pPr marL="0" indent="0">
              <a:buNone/>
            </a:pPr>
            <a:r>
              <a:rPr lang="en-US" sz="1600" b="1" dirty="0"/>
              <a:t>You are the EEO specialist at your organization.  Yesterday, a woman administrator asked to meet with you to discuss a “problem,” to use her words. During your meeting, she stated she is being “hit on” by her department supervisor but she doesn’t want you to do anything about it.  She just wants it to be on the record that she informed you.  And she stated she “feels better” now that she got it off her chest. She said she wants to be able to manage the situation on her own…she doesn’t want anyone to think she can’t handle these sorts of things. She asks that you keep her statement and the meeting in confidence.</a:t>
            </a:r>
          </a:p>
          <a:p>
            <a:endParaRPr lang="en-US" sz="1600" b="1" dirty="0"/>
          </a:p>
          <a:p>
            <a:pPr marL="0" indent="0">
              <a:buNone/>
            </a:pPr>
            <a:r>
              <a:rPr lang="en-US" sz="1400" b="1" dirty="0"/>
              <a:t>Developed by M. Paludi</a:t>
            </a:r>
            <a:endParaRPr lang="en-US" sz="1400" dirty="0"/>
          </a:p>
          <a:p>
            <a:endParaRPr lang="en-US" sz="1600" b="1" dirty="0"/>
          </a:p>
          <a:p>
            <a:endParaRPr lang="en-US" sz="1600" b="1" dirty="0"/>
          </a:p>
          <a:p>
            <a:pPr marL="0" indent="0">
              <a:buNone/>
            </a:pPr>
            <a:endParaRPr lang="en-US" sz="1600" b="1" dirty="0"/>
          </a:p>
          <a:p>
            <a:pPr marL="0" indent="0">
              <a:buNone/>
            </a:pPr>
            <a:endParaRPr lang="en-US" sz="1600" b="1" dirty="0"/>
          </a:p>
          <a:p>
            <a:endParaRPr lang="en-US" sz="3200" b="1" dirty="0"/>
          </a:p>
          <a:p>
            <a:endParaRPr lang="en-US" sz="3200" b="1" dirty="0"/>
          </a:p>
          <a:p>
            <a:r>
              <a:rPr lang="en-US" sz="1400" b="1" dirty="0"/>
              <a:t>Developed by M. Paludi</a:t>
            </a:r>
            <a:endParaRPr lang="en-US" sz="1400" dirty="0"/>
          </a:p>
          <a:p>
            <a:endParaRPr lang="en-US" dirty="0"/>
          </a:p>
        </p:txBody>
      </p:sp>
      <p:sp>
        <p:nvSpPr>
          <p:cNvPr id="4" name="Slide Number Placeholder 3">
            <a:extLst>
              <a:ext uri="{FF2B5EF4-FFF2-40B4-BE49-F238E27FC236}">
                <a16:creationId xmlns:a16="http://schemas.microsoft.com/office/drawing/2014/main" id="{EC784397-5B88-4E3F-8A85-95A8749815C7}"/>
              </a:ext>
            </a:extLst>
          </p:cNvPr>
          <p:cNvSpPr>
            <a:spLocks noGrp="1"/>
          </p:cNvSpPr>
          <p:nvPr>
            <p:ph type="sldNum" sz="quarter" idx="12"/>
          </p:nvPr>
        </p:nvSpPr>
        <p:spPr/>
        <p:txBody>
          <a:bodyPr/>
          <a:lstStyle/>
          <a:p>
            <a:pPr>
              <a:defRPr/>
            </a:pPr>
            <a:fld id="{3A96B3B7-840E-427F-B8B8-010B7F929619}" type="slidenum">
              <a:rPr lang="en-US" smtClean="0"/>
              <a:pPr>
                <a:defRPr/>
              </a:pPr>
              <a:t>11</a:t>
            </a:fld>
            <a:endParaRPr lang="en-US" dirty="0"/>
          </a:p>
        </p:txBody>
      </p:sp>
    </p:spTree>
    <p:extLst>
      <p:ext uri="{BB962C8B-B14F-4D97-AF65-F5344CB8AC3E}">
        <p14:creationId xmlns:p14="http://schemas.microsoft.com/office/powerpoint/2010/main" val="104040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4DF5-63E5-4257-A336-21CB2E180760}"/>
              </a:ext>
            </a:extLst>
          </p:cNvPr>
          <p:cNvSpPr>
            <a:spLocks noGrp="1"/>
          </p:cNvSpPr>
          <p:nvPr>
            <p:ph type="title"/>
          </p:nvPr>
        </p:nvSpPr>
        <p:spPr/>
        <p:txBody>
          <a:bodyPr/>
          <a:lstStyle/>
          <a:p>
            <a:r>
              <a:rPr lang="en-US" b="1" dirty="0"/>
              <a:t>WHAT MUST HR DO?</a:t>
            </a:r>
          </a:p>
        </p:txBody>
      </p:sp>
      <p:sp>
        <p:nvSpPr>
          <p:cNvPr id="3" name="Content Placeholder 2">
            <a:extLst>
              <a:ext uri="{FF2B5EF4-FFF2-40B4-BE49-F238E27FC236}">
                <a16:creationId xmlns:a16="http://schemas.microsoft.com/office/drawing/2014/main" id="{A33B7DDD-45BC-460C-9B0E-721B60F1D9CA}"/>
              </a:ext>
            </a:extLst>
          </p:cNvPr>
          <p:cNvSpPr>
            <a:spLocks noGrp="1"/>
          </p:cNvSpPr>
          <p:nvPr>
            <p:ph sz="half" idx="1"/>
          </p:nvPr>
        </p:nvSpPr>
        <p:spPr/>
        <p:txBody>
          <a:bodyPr/>
          <a:lstStyle/>
          <a:p>
            <a:pPr marL="0" indent="0">
              <a:buNone/>
            </a:pPr>
            <a:endParaRPr lang="en-US" sz="1600" b="1" dirty="0"/>
          </a:p>
          <a:p>
            <a:pPr marL="0" indent="0">
              <a:buNone/>
            </a:pPr>
            <a:endParaRPr lang="en-US" sz="1600" b="1" dirty="0"/>
          </a:p>
          <a:p>
            <a:pPr marL="0" indent="0">
              <a:buNone/>
            </a:pPr>
            <a:r>
              <a:rPr lang="en-US" sz="1600" b="1" dirty="0"/>
              <a:t>A 15-year employee, Anthony, was recently fired for poor job  performance and poor attendance by HRM.  Anthony accrued five disciplinary penalties within a 12-month period under the company’s progressive discipline policy.  A week after he was fired, Anthony informed his immediate supervisor, Lauren, that he had a substance abuse problem.  HRM did not have any employees assistance program in place. Furthermore, the company stated they had not been aware of Anthony’s substance abuse problem.  Rose, the HR director, assisted Anthony in obtaining treatment and permitted him to continue receiving insurance benefits.  She also approved his unemployment insurance claim.</a:t>
            </a:r>
            <a:endParaRPr lang="en-US" sz="1600" dirty="0"/>
          </a:p>
          <a:p>
            <a:endParaRPr lang="en-US" sz="1600" dirty="0"/>
          </a:p>
          <a:p>
            <a:pPr marL="0" indent="0">
              <a:buNone/>
            </a:pPr>
            <a:r>
              <a:rPr lang="en-US" sz="1600" dirty="0"/>
              <a:t>To be continued</a:t>
            </a:r>
          </a:p>
          <a:p>
            <a:endParaRPr lang="en-US" dirty="0"/>
          </a:p>
        </p:txBody>
      </p:sp>
      <p:sp>
        <p:nvSpPr>
          <p:cNvPr id="4" name="Slide Number Placeholder 3">
            <a:extLst>
              <a:ext uri="{FF2B5EF4-FFF2-40B4-BE49-F238E27FC236}">
                <a16:creationId xmlns:a16="http://schemas.microsoft.com/office/drawing/2014/main" id="{B6806AF6-AAA8-4493-87FC-AA1A9CF21AA4}"/>
              </a:ext>
            </a:extLst>
          </p:cNvPr>
          <p:cNvSpPr>
            <a:spLocks noGrp="1"/>
          </p:cNvSpPr>
          <p:nvPr>
            <p:ph type="sldNum" sz="quarter" idx="12"/>
          </p:nvPr>
        </p:nvSpPr>
        <p:spPr/>
        <p:txBody>
          <a:bodyPr/>
          <a:lstStyle/>
          <a:p>
            <a:pPr>
              <a:defRPr/>
            </a:pPr>
            <a:fld id="{3A96B3B7-840E-427F-B8B8-010B7F929619}" type="slidenum">
              <a:rPr lang="en-US" smtClean="0"/>
              <a:pPr>
                <a:defRPr/>
              </a:pPr>
              <a:t>12</a:t>
            </a:fld>
            <a:endParaRPr lang="en-US" dirty="0"/>
          </a:p>
        </p:txBody>
      </p:sp>
    </p:spTree>
    <p:extLst>
      <p:ext uri="{BB962C8B-B14F-4D97-AF65-F5344CB8AC3E}">
        <p14:creationId xmlns:p14="http://schemas.microsoft.com/office/powerpoint/2010/main" val="382269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C903-8164-4D8C-B3FD-9A210766BC5D}"/>
              </a:ext>
            </a:extLst>
          </p:cNvPr>
          <p:cNvSpPr>
            <a:spLocks noGrp="1"/>
          </p:cNvSpPr>
          <p:nvPr>
            <p:ph type="title"/>
          </p:nvPr>
        </p:nvSpPr>
        <p:spPr/>
        <p:txBody>
          <a:bodyPr/>
          <a:lstStyle/>
          <a:p>
            <a:r>
              <a:rPr lang="en-US" b="1" dirty="0"/>
              <a:t>WHAT MUST HR DO?</a:t>
            </a:r>
          </a:p>
        </p:txBody>
      </p:sp>
      <p:sp>
        <p:nvSpPr>
          <p:cNvPr id="3" name="Content Placeholder 2">
            <a:extLst>
              <a:ext uri="{FF2B5EF4-FFF2-40B4-BE49-F238E27FC236}">
                <a16:creationId xmlns:a16="http://schemas.microsoft.com/office/drawing/2014/main" id="{DB2036B6-601B-45B2-A402-47DD5EB3A19B}"/>
              </a:ext>
            </a:extLst>
          </p:cNvPr>
          <p:cNvSpPr>
            <a:spLocks noGrp="1"/>
          </p:cNvSpPr>
          <p:nvPr>
            <p:ph sz="half" idx="1"/>
          </p:nvPr>
        </p:nvSpPr>
        <p:spPr/>
        <p:txBody>
          <a:bodyPr/>
          <a:lstStyle/>
          <a:p>
            <a:endParaRPr lang="en-US" sz="1600" b="1" dirty="0"/>
          </a:p>
          <a:p>
            <a:endParaRPr lang="en-US" sz="1600" b="1" dirty="0"/>
          </a:p>
          <a:p>
            <a:pPr marL="0" indent="0">
              <a:buNone/>
            </a:pPr>
            <a:r>
              <a:rPr lang="en-US" sz="1600" b="1" dirty="0"/>
              <a:t>About three months later, Anthony requested reinstatement.  He told Rose that he had been rehabilitated since his termination.  He also told Rose that he was now capable of being a productive employee.  Anthony showed Rose a letter written by his substance abuse counselor</a:t>
            </a:r>
            <a:r>
              <a:rPr lang="en-US" sz="3200" b="1" dirty="0"/>
              <a:t> </a:t>
            </a:r>
            <a:r>
              <a:rPr lang="en-US" sz="1600" b="1" dirty="0"/>
              <a:t>that indicated his prognosis for leading a “clean, sober lifestyle” was a big incentive for him.  Anthony pleaded for another chance, indicating that his past problems resulted from substance abuse and that the company should have recognized and provided treatment for his abuse.</a:t>
            </a:r>
          </a:p>
          <a:p>
            <a:endParaRPr lang="en-US" sz="3200" b="1" dirty="0"/>
          </a:p>
          <a:p>
            <a:pPr marL="0" indent="0">
              <a:buNone/>
            </a:pPr>
            <a:r>
              <a:rPr lang="en-US" sz="1400" b="1" dirty="0"/>
              <a:t>To be continued</a:t>
            </a:r>
            <a:endParaRPr lang="en-US" sz="1400" dirty="0"/>
          </a:p>
          <a:p>
            <a:endParaRPr lang="en-US" dirty="0"/>
          </a:p>
        </p:txBody>
      </p:sp>
      <p:sp>
        <p:nvSpPr>
          <p:cNvPr id="4" name="Slide Number Placeholder 3">
            <a:extLst>
              <a:ext uri="{FF2B5EF4-FFF2-40B4-BE49-F238E27FC236}">
                <a16:creationId xmlns:a16="http://schemas.microsoft.com/office/drawing/2014/main" id="{E3DF5A26-C5E9-422C-A76A-91A9251F0559}"/>
              </a:ext>
            </a:extLst>
          </p:cNvPr>
          <p:cNvSpPr>
            <a:spLocks noGrp="1"/>
          </p:cNvSpPr>
          <p:nvPr>
            <p:ph type="sldNum" sz="quarter" idx="12"/>
          </p:nvPr>
        </p:nvSpPr>
        <p:spPr/>
        <p:txBody>
          <a:bodyPr/>
          <a:lstStyle/>
          <a:p>
            <a:pPr>
              <a:defRPr/>
            </a:pPr>
            <a:fld id="{3A96B3B7-840E-427F-B8B8-010B7F929619}" type="slidenum">
              <a:rPr lang="en-US" smtClean="0"/>
              <a:pPr>
                <a:defRPr/>
              </a:pPr>
              <a:t>13</a:t>
            </a:fld>
            <a:endParaRPr lang="en-US" dirty="0"/>
          </a:p>
        </p:txBody>
      </p:sp>
    </p:spTree>
    <p:extLst>
      <p:ext uri="{BB962C8B-B14F-4D97-AF65-F5344CB8AC3E}">
        <p14:creationId xmlns:p14="http://schemas.microsoft.com/office/powerpoint/2010/main" val="203266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501D-0667-483B-A9A7-86E9B3C4AE73}"/>
              </a:ext>
            </a:extLst>
          </p:cNvPr>
          <p:cNvSpPr>
            <a:spLocks noGrp="1"/>
          </p:cNvSpPr>
          <p:nvPr>
            <p:ph type="title"/>
          </p:nvPr>
        </p:nvSpPr>
        <p:spPr/>
        <p:txBody>
          <a:bodyPr/>
          <a:lstStyle/>
          <a:p>
            <a:r>
              <a:rPr lang="en-US" b="1" dirty="0"/>
              <a:t>WHAT MUST HR DO?</a:t>
            </a:r>
          </a:p>
        </p:txBody>
      </p:sp>
      <p:sp>
        <p:nvSpPr>
          <p:cNvPr id="3" name="Content Placeholder 2">
            <a:extLst>
              <a:ext uri="{FF2B5EF4-FFF2-40B4-BE49-F238E27FC236}">
                <a16:creationId xmlns:a16="http://schemas.microsoft.com/office/drawing/2014/main" id="{80FE3817-0AD8-49DB-B108-6D76DC550E0C}"/>
              </a:ext>
            </a:extLst>
          </p:cNvPr>
          <p:cNvSpPr>
            <a:spLocks noGrp="1"/>
          </p:cNvSpPr>
          <p:nvPr>
            <p:ph sz="half" idx="1"/>
          </p:nvPr>
        </p:nvSpPr>
        <p:spPr/>
        <p:txBody>
          <a:bodyPr/>
          <a:lstStyle/>
          <a:p>
            <a:pPr marL="0" indent="0">
              <a:buNone/>
            </a:pPr>
            <a:endParaRPr lang="en-US" sz="1600" b="1" dirty="0"/>
          </a:p>
          <a:p>
            <a:pPr marL="0" indent="0">
              <a:buNone/>
            </a:pPr>
            <a:endParaRPr lang="en-US" sz="1600" b="1" dirty="0"/>
          </a:p>
          <a:p>
            <a:pPr marL="0" indent="0">
              <a:buNone/>
            </a:pPr>
            <a:r>
              <a:rPr lang="en-US" sz="1600" b="1" dirty="0"/>
              <a:t>HRM countered that Anthony should have notified his supervisor of his drug addiction and that everything possible had been done to help him receive treatment.  The company also stressed that Anthony had been fired for poor performance and absenteeism.  Use of the progressive discipline policy had been necessary because the employee had committed several offenses over the course of a year, including careless work, distracting others, wasting time, and disregarding safety rules.</a:t>
            </a:r>
          </a:p>
          <a:p>
            <a:endParaRPr lang="en-US" sz="3200" b="1" dirty="0"/>
          </a:p>
          <a:p>
            <a:pPr marL="0" indent="0">
              <a:buNone/>
            </a:pPr>
            <a:r>
              <a:rPr lang="en-US" sz="1200" b="1" dirty="0"/>
              <a:t>Developed by M. Paludi</a:t>
            </a:r>
            <a:endParaRPr lang="en-US" sz="1200" dirty="0"/>
          </a:p>
          <a:p>
            <a:pPr marL="0" indent="0">
              <a:buNone/>
            </a:pPr>
            <a:endParaRPr lang="en-US" dirty="0"/>
          </a:p>
        </p:txBody>
      </p:sp>
      <p:sp>
        <p:nvSpPr>
          <p:cNvPr id="4" name="Slide Number Placeholder 3">
            <a:extLst>
              <a:ext uri="{FF2B5EF4-FFF2-40B4-BE49-F238E27FC236}">
                <a16:creationId xmlns:a16="http://schemas.microsoft.com/office/drawing/2014/main" id="{A272E592-D10A-4EEF-B1BC-DE6C9824BFE8}"/>
              </a:ext>
            </a:extLst>
          </p:cNvPr>
          <p:cNvSpPr>
            <a:spLocks noGrp="1"/>
          </p:cNvSpPr>
          <p:nvPr>
            <p:ph type="sldNum" sz="quarter" idx="12"/>
          </p:nvPr>
        </p:nvSpPr>
        <p:spPr/>
        <p:txBody>
          <a:bodyPr/>
          <a:lstStyle/>
          <a:p>
            <a:pPr>
              <a:defRPr/>
            </a:pPr>
            <a:fld id="{3A96B3B7-840E-427F-B8B8-010B7F929619}" type="slidenum">
              <a:rPr lang="en-US" smtClean="0"/>
              <a:pPr>
                <a:defRPr/>
              </a:pPr>
              <a:t>14</a:t>
            </a:fld>
            <a:endParaRPr lang="en-US" dirty="0"/>
          </a:p>
        </p:txBody>
      </p:sp>
    </p:spTree>
    <p:extLst>
      <p:ext uri="{BB962C8B-B14F-4D97-AF65-F5344CB8AC3E}">
        <p14:creationId xmlns:p14="http://schemas.microsoft.com/office/powerpoint/2010/main" val="363708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8F94-9DC2-459E-A5ED-FD3BAFE942BA}"/>
              </a:ext>
            </a:extLst>
          </p:cNvPr>
          <p:cNvSpPr>
            <a:spLocks noGrp="1"/>
          </p:cNvSpPr>
          <p:nvPr>
            <p:ph type="title"/>
          </p:nvPr>
        </p:nvSpPr>
        <p:spPr/>
        <p:txBody>
          <a:bodyPr/>
          <a:lstStyle/>
          <a:p>
            <a:r>
              <a:rPr lang="en-US" b="1" dirty="0"/>
              <a:t>QUESTIONS TO CONSIDER</a:t>
            </a:r>
          </a:p>
        </p:txBody>
      </p:sp>
      <p:sp>
        <p:nvSpPr>
          <p:cNvPr id="3" name="Content Placeholder 2">
            <a:extLst>
              <a:ext uri="{FF2B5EF4-FFF2-40B4-BE49-F238E27FC236}">
                <a16:creationId xmlns:a16="http://schemas.microsoft.com/office/drawing/2014/main" id="{52B8B448-A35A-4899-9145-0EE2FDE55E13}"/>
              </a:ext>
            </a:extLst>
          </p:cNvPr>
          <p:cNvSpPr>
            <a:spLocks noGrp="1"/>
          </p:cNvSpPr>
          <p:nvPr>
            <p:ph sz="half" idx="1"/>
          </p:nvPr>
        </p:nvSpPr>
        <p:spPr/>
        <p:txBody>
          <a:bodyPr/>
          <a:lstStyle/>
          <a:p>
            <a:pPr lvl="0"/>
            <a:r>
              <a:rPr lang="en-US" sz="3200" b="1" dirty="0"/>
              <a:t>Should Anthony be reinstated?  Provide a rationale for your decision. </a:t>
            </a:r>
            <a:endParaRPr lang="en-US" sz="3200" dirty="0"/>
          </a:p>
          <a:p>
            <a:pPr lvl="0"/>
            <a:r>
              <a:rPr lang="en-US" sz="3200" b="1" dirty="0"/>
              <a:t>Did the HR director behave ethically toward Anthony? </a:t>
            </a:r>
            <a:endParaRPr lang="en-US" sz="3200" dirty="0"/>
          </a:p>
          <a:p>
            <a:pPr lvl="0"/>
            <a:r>
              <a:rPr lang="en-US" sz="3200" b="1" dirty="0"/>
              <a:t>Did Anthony act ethically for the company?	</a:t>
            </a:r>
            <a:endParaRPr lang="en-US" sz="3200" dirty="0"/>
          </a:p>
          <a:p>
            <a:pPr lvl="0"/>
            <a:r>
              <a:rPr lang="en-US" sz="3200" b="1" dirty="0"/>
              <a:t>Do you recommend the company revise its policies and procedures and training programs?  Why or why not?  If so, why should these be revised?</a:t>
            </a:r>
            <a:endParaRPr lang="en-US" dirty="0"/>
          </a:p>
        </p:txBody>
      </p:sp>
      <p:sp>
        <p:nvSpPr>
          <p:cNvPr id="4" name="Slide Number Placeholder 3">
            <a:extLst>
              <a:ext uri="{FF2B5EF4-FFF2-40B4-BE49-F238E27FC236}">
                <a16:creationId xmlns:a16="http://schemas.microsoft.com/office/drawing/2014/main" id="{031003B6-B30A-4AC0-8CC6-ADE70E1D68E6}"/>
              </a:ext>
            </a:extLst>
          </p:cNvPr>
          <p:cNvSpPr>
            <a:spLocks noGrp="1"/>
          </p:cNvSpPr>
          <p:nvPr>
            <p:ph type="sldNum" sz="quarter" idx="12"/>
          </p:nvPr>
        </p:nvSpPr>
        <p:spPr/>
        <p:txBody>
          <a:bodyPr/>
          <a:lstStyle/>
          <a:p>
            <a:pPr>
              <a:defRPr/>
            </a:pPr>
            <a:fld id="{3A96B3B7-840E-427F-B8B8-010B7F929619}" type="slidenum">
              <a:rPr lang="en-US" smtClean="0"/>
              <a:pPr>
                <a:defRPr/>
              </a:pPr>
              <a:t>15</a:t>
            </a:fld>
            <a:endParaRPr lang="en-US" dirty="0"/>
          </a:p>
        </p:txBody>
      </p:sp>
    </p:spTree>
    <p:extLst>
      <p:ext uri="{BB962C8B-B14F-4D97-AF65-F5344CB8AC3E}">
        <p14:creationId xmlns:p14="http://schemas.microsoft.com/office/powerpoint/2010/main" val="181078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BCF1A6A-30BF-4A6E-906F-16E947273F8A}"/>
              </a:ext>
            </a:extLst>
          </p:cNvPr>
          <p:cNvSpPr>
            <a:spLocks noGrp="1"/>
          </p:cNvSpPr>
          <p:nvPr>
            <p:ph type="title"/>
          </p:nvPr>
        </p:nvSpPr>
        <p:spPr>
          <a:xfrm>
            <a:off x="1066800" y="1371600"/>
            <a:ext cx="5334000" cy="5334000"/>
          </a:xfrm>
        </p:spPr>
        <p:txBody>
          <a:bodyPr/>
          <a:lstStyle/>
          <a:p>
            <a:r>
              <a:rPr lang="en-US" b="1" dirty="0"/>
              <a:t>Let’s hear from you!</a:t>
            </a:r>
          </a:p>
        </p:txBody>
      </p:sp>
      <p:pic>
        <p:nvPicPr>
          <p:cNvPr id="6" name="Content Placeholder 5" descr="Text, whiteboard&#10;&#10;Description automatically generated">
            <a:extLst>
              <a:ext uri="{FF2B5EF4-FFF2-40B4-BE49-F238E27FC236}">
                <a16:creationId xmlns:a16="http://schemas.microsoft.com/office/drawing/2014/main" id="{A7D3860C-7241-4977-8C56-E6A3A20C4EB3}"/>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0" y="1902334"/>
            <a:ext cx="6400800" cy="4272534"/>
          </a:xfrm>
          <a:noFill/>
        </p:spPr>
      </p:pic>
      <p:sp>
        <p:nvSpPr>
          <p:cNvPr id="4" name="Slide Number Placeholder 3">
            <a:extLst>
              <a:ext uri="{FF2B5EF4-FFF2-40B4-BE49-F238E27FC236}">
                <a16:creationId xmlns:a16="http://schemas.microsoft.com/office/drawing/2014/main" id="{57E01D28-FCB1-409E-BDE2-970E10724B4E}"/>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16</a:t>
            </a:fld>
            <a:endParaRPr lang="en-US"/>
          </a:p>
        </p:txBody>
      </p:sp>
      <p:sp>
        <p:nvSpPr>
          <p:cNvPr id="7" name="TextBox 6">
            <a:extLst>
              <a:ext uri="{FF2B5EF4-FFF2-40B4-BE49-F238E27FC236}">
                <a16:creationId xmlns:a16="http://schemas.microsoft.com/office/drawing/2014/main" id="{B8E128BB-0B4C-4B42-9685-BBCF365F197E}"/>
              </a:ext>
            </a:extLst>
          </p:cNvPr>
          <p:cNvSpPr txBox="1"/>
          <p:nvPr/>
        </p:nvSpPr>
        <p:spPr>
          <a:xfrm>
            <a:off x="10693675" y="5974813"/>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hlinkClick r:id="rId4" tooltip="http://www.thebluediamondgallery.com/handwriting/q/questions.html">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ndParaRPr>
          </a:p>
        </p:txBody>
      </p:sp>
    </p:spTree>
    <p:extLst>
      <p:ext uri="{BB962C8B-B14F-4D97-AF65-F5344CB8AC3E}">
        <p14:creationId xmlns:p14="http://schemas.microsoft.com/office/powerpoint/2010/main" val="357919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724B-AF36-47D1-B0C4-70DBA2CD58CD}"/>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26FD7CBC-86BA-4425-B122-F88FABDF86DD}"/>
              </a:ext>
            </a:extLst>
          </p:cNvPr>
          <p:cNvSpPr>
            <a:spLocks noGrp="1"/>
          </p:cNvSpPr>
          <p:nvPr>
            <p:ph sz="half" idx="1"/>
          </p:nvPr>
        </p:nvSpPr>
        <p:spPr/>
        <p:txBody>
          <a:bodyPr/>
          <a:lstStyle/>
          <a:p>
            <a:pPr marL="0" indent="0">
              <a:buNone/>
            </a:pPr>
            <a:r>
              <a:rPr lang="en-US" b="1" dirty="0"/>
              <a:t>EEOC:  </a:t>
            </a:r>
            <a:r>
              <a:rPr lang="en-US" b="1" dirty="0">
                <a:hlinkClick r:id="rId2"/>
              </a:rPr>
              <a:t>www.eeoc.gov</a:t>
            </a:r>
            <a:endParaRPr lang="en-US" b="1" dirty="0"/>
          </a:p>
          <a:p>
            <a:pPr marL="0" indent="0">
              <a:buNone/>
            </a:pPr>
            <a:r>
              <a:rPr lang="en-US" b="1" dirty="0"/>
              <a:t>SHRM:  </a:t>
            </a:r>
            <a:r>
              <a:rPr lang="en-US" b="1" dirty="0">
                <a:hlinkClick r:id="rId3"/>
              </a:rPr>
              <a:t>www.shrm.org</a:t>
            </a:r>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3F4B645A-E3B1-4D6F-BDD6-AE1DEBA9E3D0}"/>
              </a:ext>
            </a:extLst>
          </p:cNvPr>
          <p:cNvSpPr>
            <a:spLocks noGrp="1"/>
          </p:cNvSpPr>
          <p:nvPr>
            <p:ph type="sldNum" sz="quarter" idx="12"/>
          </p:nvPr>
        </p:nvSpPr>
        <p:spPr/>
        <p:txBody>
          <a:bodyPr/>
          <a:lstStyle/>
          <a:p>
            <a:pPr>
              <a:defRPr/>
            </a:pPr>
            <a:fld id="{3A96B3B7-840E-427F-B8B8-010B7F929619}" type="slidenum">
              <a:rPr lang="en-US" smtClean="0"/>
              <a:pPr>
                <a:defRPr/>
              </a:pPr>
              <a:t>17</a:t>
            </a:fld>
            <a:endParaRPr lang="en-US" dirty="0"/>
          </a:p>
        </p:txBody>
      </p:sp>
    </p:spTree>
    <p:extLst>
      <p:ext uri="{BB962C8B-B14F-4D97-AF65-F5344CB8AC3E}">
        <p14:creationId xmlns:p14="http://schemas.microsoft.com/office/powerpoint/2010/main" val="212586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7EDE-8ECD-4B86-A7C3-C8F0F39DCBA2}"/>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54A5F170-7BE5-40B0-9A5A-D13727D7D7B1}"/>
              </a:ext>
            </a:extLst>
          </p:cNvPr>
          <p:cNvSpPr>
            <a:spLocks noGrp="1"/>
          </p:cNvSpPr>
          <p:nvPr>
            <p:ph sz="half" idx="1"/>
          </p:nvPr>
        </p:nvSpPr>
        <p:spPr/>
        <p:txBody>
          <a:bodyPr/>
          <a:lstStyle/>
          <a:p>
            <a:pPr marL="0" indent="0">
              <a:buNone/>
            </a:pPr>
            <a:r>
              <a:rPr lang="en-US" sz="3200" b="1" dirty="0"/>
              <a:t>Dr. Michele Paludi</a:t>
            </a:r>
          </a:p>
          <a:p>
            <a:pPr marL="0" indent="0">
              <a:buNone/>
            </a:pPr>
            <a:r>
              <a:rPr lang="en-US" sz="3200" b="1" dirty="0"/>
              <a:t>Senior Faculty Program Director</a:t>
            </a:r>
          </a:p>
          <a:p>
            <a:pPr marL="0" indent="0">
              <a:buNone/>
            </a:pPr>
            <a:r>
              <a:rPr lang="en-US" sz="3200" b="1" dirty="0"/>
              <a:t>School of Graduate Studies</a:t>
            </a:r>
          </a:p>
          <a:p>
            <a:pPr marL="0" indent="0">
              <a:buNone/>
            </a:pPr>
            <a:r>
              <a:rPr lang="en-US" sz="3200" b="1" dirty="0"/>
              <a:t>mpaludi@excelsior.edu</a:t>
            </a:r>
          </a:p>
          <a:p>
            <a:pPr marL="0" indent="0">
              <a:buNone/>
            </a:pPr>
            <a:r>
              <a:rPr lang="en-US" sz="3200" b="1" dirty="0"/>
              <a:t>518 573 5813</a:t>
            </a:r>
            <a:endParaRPr lang="en-US" b="1" dirty="0"/>
          </a:p>
        </p:txBody>
      </p:sp>
      <p:sp>
        <p:nvSpPr>
          <p:cNvPr id="4" name="Slide Number Placeholder 3">
            <a:extLst>
              <a:ext uri="{FF2B5EF4-FFF2-40B4-BE49-F238E27FC236}">
                <a16:creationId xmlns:a16="http://schemas.microsoft.com/office/drawing/2014/main" id="{0A295995-1055-4F47-80DA-95459914DC8B}"/>
              </a:ext>
            </a:extLst>
          </p:cNvPr>
          <p:cNvSpPr>
            <a:spLocks noGrp="1"/>
          </p:cNvSpPr>
          <p:nvPr>
            <p:ph type="sldNum" sz="quarter" idx="12"/>
          </p:nvPr>
        </p:nvSpPr>
        <p:spPr/>
        <p:txBody>
          <a:bodyPr/>
          <a:lstStyle/>
          <a:p>
            <a:pPr>
              <a:defRPr/>
            </a:pPr>
            <a:fld id="{3A96B3B7-840E-427F-B8B8-010B7F929619}" type="slidenum">
              <a:rPr lang="en-US" smtClean="0"/>
              <a:pPr>
                <a:defRPr/>
              </a:pPr>
              <a:t>18</a:t>
            </a:fld>
            <a:endParaRPr lang="en-US" dirty="0"/>
          </a:p>
        </p:txBody>
      </p:sp>
    </p:spTree>
    <p:extLst>
      <p:ext uri="{BB962C8B-B14F-4D97-AF65-F5344CB8AC3E}">
        <p14:creationId xmlns:p14="http://schemas.microsoft.com/office/powerpoint/2010/main" val="41162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FC3D98-13B9-4A1B-82A2-CCA326BF7482}"/>
              </a:ext>
            </a:extLst>
          </p:cNvPr>
          <p:cNvSpPr>
            <a:spLocks noGrp="1"/>
          </p:cNvSpPr>
          <p:nvPr>
            <p:ph type="sldNum" sz="quarter" idx="13"/>
          </p:nvPr>
        </p:nvSpPr>
        <p:spPr/>
        <p:txBody>
          <a:bodyPr/>
          <a:lstStyle/>
          <a:p>
            <a:pPr>
              <a:defRPr/>
            </a:pPr>
            <a:fld id="{0D82165E-A276-4D8B-B313-63EA707E5138}" type="slidenum">
              <a:rPr lang="en-US" smtClean="0"/>
              <a:pPr>
                <a:defRPr/>
              </a:pPr>
              <a:t>2</a:t>
            </a:fld>
            <a:endParaRPr lang="en-US" dirty="0"/>
          </a:p>
        </p:txBody>
      </p:sp>
      <p:sp>
        <p:nvSpPr>
          <p:cNvPr id="3" name="Content Placeholder 2">
            <a:extLst>
              <a:ext uri="{FF2B5EF4-FFF2-40B4-BE49-F238E27FC236}">
                <a16:creationId xmlns:a16="http://schemas.microsoft.com/office/drawing/2014/main" id="{594B608B-39E1-4CB3-8D2B-9F76024E719A}"/>
              </a:ext>
            </a:extLst>
          </p:cNvPr>
          <p:cNvSpPr>
            <a:spLocks noGrp="1"/>
          </p:cNvSpPr>
          <p:nvPr>
            <p:ph sz="quarter" idx="14"/>
          </p:nvPr>
        </p:nvSpPr>
        <p:spPr/>
        <p:txBody>
          <a:bodyPr/>
          <a:lstStyle/>
          <a:p>
            <a:pPr algn="l"/>
            <a:r>
              <a:rPr lang="en-US" sz="2800" b="1" dirty="0">
                <a:latin typeface="Roboto"/>
              </a:rPr>
              <a:t>This webinar is designed for informational purposes only and does not constitute legal advice. Any action or inaction by the viewer based on the information provided is done without guarantee of its accuracy or suitability for a particular purpose.</a:t>
            </a:r>
          </a:p>
          <a:p>
            <a:endParaRPr lang="en-US" dirty="0"/>
          </a:p>
        </p:txBody>
      </p:sp>
      <p:sp>
        <p:nvSpPr>
          <p:cNvPr id="4" name="Title 3">
            <a:extLst>
              <a:ext uri="{FF2B5EF4-FFF2-40B4-BE49-F238E27FC236}">
                <a16:creationId xmlns:a16="http://schemas.microsoft.com/office/drawing/2014/main" id="{B2D915FB-A54D-483F-ABB3-08FD6C06CDBB}"/>
              </a:ext>
            </a:extLst>
          </p:cNvPr>
          <p:cNvSpPr>
            <a:spLocks noGrp="1"/>
          </p:cNvSpPr>
          <p:nvPr>
            <p:ph type="title"/>
          </p:nvPr>
        </p:nvSpPr>
        <p:spPr/>
        <p:txBody>
          <a:bodyPr>
            <a:normAutofit/>
          </a:bodyPr>
          <a:lstStyle/>
          <a:p>
            <a:r>
              <a:rPr lang="en-US" sz="3200" b="1" dirty="0">
                <a:latin typeface="Roboto Black"/>
              </a:rPr>
              <a:t>HR LEGAL UPDATE</a:t>
            </a:r>
            <a:endParaRPr lang="en-US" sz="3200" dirty="0"/>
          </a:p>
        </p:txBody>
      </p:sp>
    </p:spTree>
    <p:extLst>
      <p:ext uri="{BB962C8B-B14F-4D97-AF65-F5344CB8AC3E}">
        <p14:creationId xmlns:p14="http://schemas.microsoft.com/office/powerpoint/2010/main" val="7102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E9E6CA-EAAF-4FE7-8EFB-8730CA62D3B6}"/>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3</a:t>
            </a:fld>
            <a:endParaRPr lang="en-US" dirty="0"/>
          </a:p>
        </p:txBody>
      </p:sp>
      <p:sp>
        <p:nvSpPr>
          <p:cNvPr id="9" name="Content Placeholder 2">
            <a:extLst>
              <a:ext uri="{FF2B5EF4-FFF2-40B4-BE49-F238E27FC236}">
                <a16:creationId xmlns:a16="http://schemas.microsoft.com/office/drawing/2014/main" id="{78E7FC7E-BC87-4EF8-BC1D-BB070A5D0D11}"/>
              </a:ext>
            </a:extLst>
          </p:cNvPr>
          <p:cNvSpPr>
            <a:spLocks noGrp="1"/>
          </p:cNvSpPr>
          <p:nvPr>
            <p:ph sz="quarter" idx="14"/>
          </p:nvPr>
        </p:nvSpPr>
        <p:spPr>
          <a:xfrm>
            <a:off x="2286000" y="1280160"/>
            <a:ext cx="10058400" cy="6187440"/>
          </a:xfrm>
        </p:spPr>
        <p:txBody>
          <a:bodyPr/>
          <a:lstStyle/>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r>
              <a:rPr lang="en-US" sz="3600" b="1" dirty="0"/>
              <a:t>Matthew Baird, MSM</a:t>
            </a:r>
          </a:p>
          <a:p>
            <a:r>
              <a:rPr lang="en-US" sz="3600" b="1" dirty="0"/>
              <a:t>Karen Holmes, JD</a:t>
            </a:r>
          </a:p>
          <a:p>
            <a:r>
              <a:rPr lang="en-US" sz="3600" b="1" dirty="0"/>
              <a:t>Dr. Michele Paludi</a:t>
            </a:r>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p:txBody>
      </p:sp>
      <p:sp>
        <p:nvSpPr>
          <p:cNvPr id="11" name="Title 3">
            <a:extLst>
              <a:ext uri="{FF2B5EF4-FFF2-40B4-BE49-F238E27FC236}">
                <a16:creationId xmlns:a16="http://schemas.microsoft.com/office/drawing/2014/main" id="{674360DC-BC50-404F-A3F2-ABDACA9899E2}"/>
              </a:ext>
            </a:extLst>
          </p:cNvPr>
          <p:cNvSpPr>
            <a:spLocks noGrp="1"/>
          </p:cNvSpPr>
          <p:nvPr>
            <p:ph type="title"/>
          </p:nvPr>
        </p:nvSpPr>
        <p:spPr>
          <a:xfrm>
            <a:off x="2286000" y="457200"/>
            <a:ext cx="10058400" cy="822960"/>
          </a:xfrm>
        </p:spPr>
        <p:txBody>
          <a:bodyPr>
            <a:normAutofit/>
          </a:bodyPr>
          <a:lstStyle/>
          <a:p>
            <a:br>
              <a:rPr lang="en-US" sz="3600" b="1" dirty="0"/>
            </a:br>
            <a:r>
              <a:rPr lang="en-US" sz="3600" b="1" dirty="0"/>
              <a:t> MEET THE EXPERT PANEL</a:t>
            </a:r>
          </a:p>
        </p:txBody>
      </p:sp>
    </p:spTree>
    <p:extLst>
      <p:ext uri="{BB962C8B-B14F-4D97-AF65-F5344CB8AC3E}">
        <p14:creationId xmlns:p14="http://schemas.microsoft.com/office/powerpoint/2010/main" val="18828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EABA5-D858-4590-BA61-995C0371DA79}"/>
              </a:ext>
            </a:extLst>
          </p:cNvPr>
          <p:cNvSpPr>
            <a:spLocks noGrp="1"/>
          </p:cNvSpPr>
          <p:nvPr>
            <p:ph type="title"/>
          </p:nvPr>
        </p:nvSpPr>
        <p:spPr>
          <a:xfrm>
            <a:off x="1066800" y="1371600"/>
            <a:ext cx="5334000" cy="5334000"/>
          </a:xfrm>
        </p:spPr>
        <p:txBody>
          <a:bodyPr wrap="square" anchor="ctr">
            <a:normAutofit/>
          </a:bodyPr>
          <a:lstStyle/>
          <a:p>
            <a:br>
              <a:rPr lang="en-US" sz="5000" b="1" dirty="0"/>
            </a:br>
            <a:r>
              <a:rPr lang="en-US" sz="5000" b="1" dirty="0"/>
              <a:t>AGENDA</a:t>
            </a:r>
          </a:p>
        </p:txBody>
      </p:sp>
      <p:sp>
        <p:nvSpPr>
          <p:cNvPr id="3" name="Content Placeholder 2">
            <a:extLst>
              <a:ext uri="{FF2B5EF4-FFF2-40B4-BE49-F238E27FC236}">
                <a16:creationId xmlns:a16="http://schemas.microsoft.com/office/drawing/2014/main" id="{222613F7-29FF-4D82-AFFE-B049CBF6A072}"/>
              </a:ext>
            </a:extLst>
          </p:cNvPr>
          <p:cNvSpPr>
            <a:spLocks noGrp="1"/>
          </p:cNvSpPr>
          <p:nvPr>
            <p:ph sz="half" idx="1"/>
          </p:nvPr>
        </p:nvSpPr>
        <p:spPr>
          <a:xfrm>
            <a:off x="6858000" y="1371601"/>
            <a:ext cx="6400800" cy="5334000"/>
          </a:xfrm>
        </p:spPr>
        <p:txBody>
          <a:bodyPr wrap="square" anchor="ctr">
            <a:normAutofit/>
          </a:bodyPr>
          <a:lstStyle/>
          <a:p>
            <a:r>
              <a:rPr lang="en-US" sz="3200" b="1" dirty="0">
                <a:effectLst/>
              </a:rPr>
              <a:t>Welcome and introductions</a:t>
            </a:r>
          </a:p>
          <a:p>
            <a:r>
              <a:rPr lang="en-US" sz="3200" b="1" dirty="0"/>
              <a:t>Legal Updates</a:t>
            </a:r>
            <a:endParaRPr lang="en-US" sz="3200" b="1" dirty="0">
              <a:effectLst/>
            </a:endParaRPr>
          </a:p>
          <a:p>
            <a:r>
              <a:rPr lang="en-US" sz="3200" b="1" dirty="0"/>
              <a:t>Overview of webinar</a:t>
            </a:r>
            <a:endParaRPr lang="en-US" sz="3200" b="1" dirty="0">
              <a:effectLst/>
            </a:endParaRPr>
          </a:p>
          <a:p>
            <a:r>
              <a:rPr lang="en-US" sz="3200" b="1" dirty="0"/>
              <a:t>General discussion</a:t>
            </a:r>
          </a:p>
        </p:txBody>
      </p:sp>
      <p:sp>
        <p:nvSpPr>
          <p:cNvPr id="2" name="Slide Number Placeholder 1">
            <a:extLst>
              <a:ext uri="{FF2B5EF4-FFF2-40B4-BE49-F238E27FC236}">
                <a16:creationId xmlns:a16="http://schemas.microsoft.com/office/drawing/2014/main" id="{29341B98-B9A7-4E76-9131-91BF2970532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4</a:t>
            </a:fld>
            <a:endParaRPr lang="en-US"/>
          </a:p>
        </p:txBody>
      </p:sp>
    </p:spTree>
    <p:extLst>
      <p:ext uri="{BB962C8B-B14F-4D97-AF65-F5344CB8AC3E}">
        <p14:creationId xmlns:p14="http://schemas.microsoft.com/office/powerpoint/2010/main" val="4372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905E-C78B-4107-AD97-1F263DA0F5BF}"/>
              </a:ext>
            </a:extLst>
          </p:cNvPr>
          <p:cNvSpPr>
            <a:spLocks noGrp="1"/>
          </p:cNvSpPr>
          <p:nvPr>
            <p:ph type="title"/>
          </p:nvPr>
        </p:nvSpPr>
        <p:spPr/>
        <p:txBody>
          <a:bodyPr/>
          <a:lstStyle/>
          <a:p>
            <a:r>
              <a:rPr lang="en-US" b="1" dirty="0"/>
              <a:t>STAYING UP-TO-DATE AND COMPLIANT</a:t>
            </a:r>
          </a:p>
        </p:txBody>
      </p:sp>
      <p:sp>
        <p:nvSpPr>
          <p:cNvPr id="3" name="Content Placeholder 2">
            <a:extLst>
              <a:ext uri="{FF2B5EF4-FFF2-40B4-BE49-F238E27FC236}">
                <a16:creationId xmlns:a16="http://schemas.microsoft.com/office/drawing/2014/main" id="{A21A4E45-8CE4-4024-BC5B-195B1BB677E6}"/>
              </a:ext>
            </a:extLst>
          </p:cNvPr>
          <p:cNvSpPr>
            <a:spLocks noGrp="1"/>
          </p:cNvSpPr>
          <p:nvPr>
            <p:ph sz="half" idx="1"/>
          </p:nvPr>
        </p:nvSpPr>
        <p:spPr/>
        <p:txBody>
          <a:bodyPr/>
          <a:lstStyle/>
          <a:p>
            <a:endParaRPr lang="en-US" sz="2400" b="1" dirty="0"/>
          </a:p>
          <a:p>
            <a:endParaRPr lang="en-US" sz="2400" b="1" dirty="0"/>
          </a:p>
          <a:p>
            <a:pPr marL="0" indent="0">
              <a:buNone/>
            </a:pPr>
            <a:r>
              <a:rPr lang="en-US" sz="2400" b="1" dirty="0"/>
              <a:t>DO YOU KNOW:</a:t>
            </a:r>
          </a:p>
          <a:p>
            <a:r>
              <a:rPr lang="en-US" sz="2400" b="1" dirty="0"/>
              <a:t>A LEGAL DISCLAIMER IS ESSENTIAL IN AN EMPLOYEE HANDBOOK?</a:t>
            </a:r>
          </a:p>
          <a:p>
            <a:r>
              <a:rPr lang="en-US" sz="2400" b="1" dirty="0"/>
              <a:t>HOW TO TERMINATE EMPLOYEES LEGALLY?</a:t>
            </a:r>
          </a:p>
          <a:p>
            <a:r>
              <a:rPr lang="en-US" sz="2400" b="1" dirty="0"/>
              <a:t>HOW LONG TO RETAIN RECORDS?</a:t>
            </a:r>
          </a:p>
          <a:p>
            <a:r>
              <a:rPr lang="en-US" sz="2400" b="1" dirty="0"/>
              <a:t>QUESTIONS THAT ARE ILLEGAL TO ASK DURING A JOB INTERVIEW?</a:t>
            </a:r>
          </a:p>
          <a:p>
            <a:endParaRPr lang="en-US" dirty="0"/>
          </a:p>
        </p:txBody>
      </p:sp>
      <p:sp>
        <p:nvSpPr>
          <p:cNvPr id="4" name="Slide Number Placeholder 3">
            <a:extLst>
              <a:ext uri="{FF2B5EF4-FFF2-40B4-BE49-F238E27FC236}">
                <a16:creationId xmlns:a16="http://schemas.microsoft.com/office/drawing/2014/main" id="{35C811E0-1AAC-42F6-9E18-AF48120FC7B6}"/>
              </a:ext>
            </a:extLst>
          </p:cNvPr>
          <p:cNvSpPr>
            <a:spLocks noGrp="1"/>
          </p:cNvSpPr>
          <p:nvPr>
            <p:ph type="sldNum" sz="quarter" idx="12"/>
          </p:nvPr>
        </p:nvSpPr>
        <p:spPr/>
        <p:txBody>
          <a:bodyPr/>
          <a:lstStyle/>
          <a:p>
            <a:pPr>
              <a:defRPr/>
            </a:pPr>
            <a:fld id="{3A96B3B7-840E-427F-B8B8-010B7F929619}" type="slidenum">
              <a:rPr lang="en-US" smtClean="0"/>
              <a:pPr>
                <a:defRPr/>
              </a:pPr>
              <a:t>5</a:t>
            </a:fld>
            <a:endParaRPr lang="en-US" dirty="0"/>
          </a:p>
        </p:txBody>
      </p:sp>
    </p:spTree>
    <p:extLst>
      <p:ext uri="{BB962C8B-B14F-4D97-AF65-F5344CB8AC3E}">
        <p14:creationId xmlns:p14="http://schemas.microsoft.com/office/powerpoint/2010/main" val="10472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9B31-3640-4AAD-8368-89872012F82E}"/>
              </a:ext>
            </a:extLst>
          </p:cNvPr>
          <p:cNvSpPr>
            <a:spLocks noGrp="1"/>
          </p:cNvSpPr>
          <p:nvPr>
            <p:ph type="title"/>
          </p:nvPr>
        </p:nvSpPr>
        <p:spPr/>
        <p:txBody>
          <a:bodyPr/>
          <a:lstStyle/>
          <a:p>
            <a:r>
              <a:rPr lang="en-US" b="1" dirty="0"/>
              <a:t>KEEPING UP- TO- DATE ON FEDERAL AND STATE LAWS</a:t>
            </a:r>
          </a:p>
        </p:txBody>
      </p:sp>
      <p:sp>
        <p:nvSpPr>
          <p:cNvPr id="3" name="Content Placeholder 2">
            <a:extLst>
              <a:ext uri="{FF2B5EF4-FFF2-40B4-BE49-F238E27FC236}">
                <a16:creationId xmlns:a16="http://schemas.microsoft.com/office/drawing/2014/main" id="{1E5909CE-3E3D-428E-98D2-BFFCC10BB60E}"/>
              </a:ext>
            </a:extLst>
          </p:cNvPr>
          <p:cNvSpPr>
            <a:spLocks noGrp="1"/>
          </p:cNvSpPr>
          <p:nvPr>
            <p:ph sz="half" idx="1"/>
          </p:nvPr>
        </p:nvSpPr>
        <p:spPr/>
        <p:txBody>
          <a:bodyPr/>
          <a:lstStyle/>
          <a:p>
            <a:r>
              <a:rPr lang="en-US" b="1" dirty="0"/>
              <a:t>SHRM</a:t>
            </a:r>
          </a:p>
          <a:p>
            <a:r>
              <a:rPr lang="en-US" b="1" dirty="0"/>
              <a:t>OSHA</a:t>
            </a:r>
          </a:p>
          <a:p>
            <a:r>
              <a:rPr lang="en-US" b="1" dirty="0"/>
              <a:t>Department of Labor</a:t>
            </a:r>
          </a:p>
          <a:p>
            <a:r>
              <a:rPr lang="en-US" b="1" dirty="0"/>
              <a:t>State Human Rights Laws</a:t>
            </a:r>
          </a:p>
          <a:p>
            <a:r>
              <a:rPr lang="en-US" b="1" dirty="0"/>
              <a:t>NOLO</a:t>
            </a:r>
          </a:p>
          <a:p>
            <a:pPr marL="0" indent="0">
              <a:buNone/>
            </a:pPr>
            <a:endParaRPr lang="en-US" dirty="0"/>
          </a:p>
        </p:txBody>
      </p:sp>
      <p:sp>
        <p:nvSpPr>
          <p:cNvPr id="4" name="Slide Number Placeholder 3">
            <a:extLst>
              <a:ext uri="{FF2B5EF4-FFF2-40B4-BE49-F238E27FC236}">
                <a16:creationId xmlns:a16="http://schemas.microsoft.com/office/drawing/2014/main" id="{5D9A7A0D-3177-4E6C-A0A0-C40AA7CDCB78}"/>
              </a:ext>
            </a:extLst>
          </p:cNvPr>
          <p:cNvSpPr>
            <a:spLocks noGrp="1"/>
          </p:cNvSpPr>
          <p:nvPr>
            <p:ph type="sldNum" sz="quarter" idx="12"/>
          </p:nvPr>
        </p:nvSpPr>
        <p:spPr/>
        <p:txBody>
          <a:bodyPr/>
          <a:lstStyle/>
          <a:p>
            <a:pPr>
              <a:defRPr/>
            </a:pPr>
            <a:fld id="{3A96B3B7-840E-427F-B8B8-010B7F929619}" type="slidenum">
              <a:rPr lang="en-US" smtClean="0"/>
              <a:pPr>
                <a:defRPr/>
              </a:pPr>
              <a:t>6</a:t>
            </a:fld>
            <a:endParaRPr lang="en-US" dirty="0"/>
          </a:p>
        </p:txBody>
      </p:sp>
    </p:spTree>
    <p:extLst>
      <p:ext uri="{BB962C8B-B14F-4D97-AF65-F5344CB8AC3E}">
        <p14:creationId xmlns:p14="http://schemas.microsoft.com/office/powerpoint/2010/main" val="135234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FCE2-FFF9-43C2-AD2D-AEDDE599887E}"/>
              </a:ext>
            </a:extLst>
          </p:cNvPr>
          <p:cNvSpPr>
            <a:spLocks noGrp="1"/>
          </p:cNvSpPr>
          <p:nvPr>
            <p:ph type="title"/>
          </p:nvPr>
        </p:nvSpPr>
        <p:spPr/>
        <p:txBody>
          <a:bodyPr/>
          <a:lstStyle/>
          <a:p>
            <a:r>
              <a:rPr lang="en-US" b="1" dirty="0"/>
              <a:t>FUNCTIONS OF HR</a:t>
            </a:r>
          </a:p>
        </p:txBody>
      </p:sp>
      <p:sp>
        <p:nvSpPr>
          <p:cNvPr id="3" name="Content Placeholder 2">
            <a:extLst>
              <a:ext uri="{FF2B5EF4-FFF2-40B4-BE49-F238E27FC236}">
                <a16:creationId xmlns:a16="http://schemas.microsoft.com/office/drawing/2014/main" id="{9F64A785-C0F0-4E12-B242-EDACB49F02A7}"/>
              </a:ext>
            </a:extLst>
          </p:cNvPr>
          <p:cNvSpPr>
            <a:spLocks noGrp="1"/>
          </p:cNvSpPr>
          <p:nvPr>
            <p:ph sz="half" idx="1"/>
          </p:nvPr>
        </p:nvSpPr>
        <p:spPr/>
        <p:txBody>
          <a:bodyPr/>
          <a:lstStyle/>
          <a:p>
            <a:r>
              <a:rPr lang="en-US" sz="2400" b="1" dirty="0"/>
              <a:t>RECRUITMENT &amp; SELECTION</a:t>
            </a:r>
          </a:p>
          <a:p>
            <a:r>
              <a:rPr lang="en-US" sz="2400" b="1" dirty="0"/>
              <a:t>TRAINING &amp; DEVELOPMENT</a:t>
            </a:r>
          </a:p>
          <a:p>
            <a:r>
              <a:rPr lang="en-US" sz="2400" b="1" dirty="0"/>
              <a:t>MOTIVATION</a:t>
            </a:r>
          </a:p>
          <a:p>
            <a:r>
              <a:rPr lang="en-US" sz="2400" b="1" dirty="0"/>
              <a:t>	PERFORMANCE APPRAISALS</a:t>
            </a:r>
          </a:p>
          <a:p>
            <a:r>
              <a:rPr lang="en-US" sz="2400" b="1" dirty="0"/>
              <a:t>	REWARDS &amp; COMPENSATION</a:t>
            </a:r>
          </a:p>
          <a:p>
            <a:r>
              <a:rPr lang="en-US" sz="2400" b="1" dirty="0"/>
              <a:t>MAINTENANCE</a:t>
            </a:r>
          </a:p>
          <a:p>
            <a:r>
              <a:rPr lang="en-US" sz="2400" b="1" dirty="0"/>
              <a:t>	LABOR RELATIONS</a:t>
            </a:r>
          </a:p>
          <a:p>
            <a:r>
              <a:rPr lang="en-US" sz="2400" b="1" dirty="0"/>
              <a:t>	COMMUNICATIONS</a:t>
            </a:r>
          </a:p>
          <a:p>
            <a:r>
              <a:rPr lang="en-US" sz="2400" b="1" dirty="0"/>
              <a:t>	DISCIPLINE</a:t>
            </a:r>
          </a:p>
          <a:p>
            <a:r>
              <a:rPr lang="en-US" sz="2400" b="1" dirty="0"/>
              <a:t>	HEALTH AND SAFETY</a:t>
            </a:r>
          </a:p>
          <a:p>
            <a:pPr marL="0" indent="0">
              <a:buNone/>
            </a:pPr>
            <a:endParaRPr lang="en-US" dirty="0"/>
          </a:p>
        </p:txBody>
      </p:sp>
      <p:sp>
        <p:nvSpPr>
          <p:cNvPr id="4" name="Slide Number Placeholder 3">
            <a:extLst>
              <a:ext uri="{FF2B5EF4-FFF2-40B4-BE49-F238E27FC236}">
                <a16:creationId xmlns:a16="http://schemas.microsoft.com/office/drawing/2014/main" id="{9E239F14-81C0-4C9F-9862-9661C3383418}"/>
              </a:ext>
            </a:extLst>
          </p:cNvPr>
          <p:cNvSpPr>
            <a:spLocks noGrp="1"/>
          </p:cNvSpPr>
          <p:nvPr>
            <p:ph type="sldNum" sz="quarter" idx="12"/>
          </p:nvPr>
        </p:nvSpPr>
        <p:spPr/>
        <p:txBody>
          <a:bodyPr/>
          <a:lstStyle/>
          <a:p>
            <a:pPr>
              <a:defRPr/>
            </a:pPr>
            <a:fld id="{3A96B3B7-840E-427F-B8B8-010B7F929619}" type="slidenum">
              <a:rPr lang="en-US" smtClean="0"/>
              <a:pPr>
                <a:defRPr/>
              </a:pPr>
              <a:t>7</a:t>
            </a:fld>
            <a:endParaRPr lang="en-US" dirty="0"/>
          </a:p>
        </p:txBody>
      </p:sp>
    </p:spTree>
    <p:extLst>
      <p:ext uri="{BB962C8B-B14F-4D97-AF65-F5344CB8AC3E}">
        <p14:creationId xmlns:p14="http://schemas.microsoft.com/office/powerpoint/2010/main" val="270079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6E2-0C25-4D76-8077-9E039CC5E1A0}"/>
              </a:ext>
            </a:extLst>
          </p:cNvPr>
          <p:cNvSpPr>
            <a:spLocks noGrp="1"/>
          </p:cNvSpPr>
          <p:nvPr>
            <p:ph type="title"/>
          </p:nvPr>
        </p:nvSpPr>
        <p:spPr/>
        <p:txBody>
          <a:bodyPr/>
          <a:lstStyle/>
          <a:p>
            <a:r>
              <a:rPr lang="en-US" dirty="0"/>
              <a:t>	</a:t>
            </a:r>
            <a:r>
              <a:rPr lang="en-US" sz="4400" b="1" dirty="0"/>
              <a:t>EMPLOYMENT LAWS</a:t>
            </a:r>
          </a:p>
        </p:txBody>
      </p:sp>
      <p:sp>
        <p:nvSpPr>
          <p:cNvPr id="3" name="Content Placeholder 2">
            <a:extLst>
              <a:ext uri="{FF2B5EF4-FFF2-40B4-BE49-F238E27FC236}">
                <a16:creationId xmlns:a16="http://schemas.microsoft.com/office/drawing/2014/main" id="{26483672-B5B4-4848-8605-0C63862736C2}"/>
              </a:ext>
            </a:extLst>
          </p:cNvPr>
          <p:cNvSpPr>
            <a:spLocks noGrp="1"/>
          </p:cNvSpPr>
          <p:nvPr>
            <p:ph sz="half" idx="1"/>
          </p:nvPr>
        </p:nvSpPr>
        <p:spPr/>
        <p:txBody>
          <a:bodyPr/>
          <a:lstStyle/>
          <a:p>
            <a:pPr marL="0" indent="0">
              <a:buNone/>
            </a:pPr>
            <a:r>
              <a:rPr lang="en-US" b="1" dirty="0"/>
              <a:t>11-14 EMPLOYEES</a:t>
            </a:r>
          </a:p>
          <a:p>
            <a:pPr marL="0" indent="0">
              <a:buNone/>
            </a:pPr>
            <a:r>
              <a:rPr lang="en-US" b="1" dirty="0"/>
              <a:t>15-19 EMPLOYEES</a:t>
            </a:r>
          </a:p>
          <a:p>
            <a:pPr marL="0" indent="0">
              <a:buNone/>
            </a:pPr>
            <a:r>
              <a:rPr lang="en-US" b="1" dirty="0"/>
              <a:t>20-49 EMPLOYEES</a:t>
            </a:r>
          </a:p>
          <a:p>
            <a:pPr marL="0" indent="0">
              <a:buNone/>
            </a:pPr>
            <a:r>
              <a:rPr lang="en-US" b="1" dirty="0"/>
              <a:t>GREATER THAN 49 EMPLOYEES</a:t>
            </a:r>
          </a:p>
          <a:p>
            <a:pPr marL="0" indent="0">
              <a:buNone/>
            </a:pPr>
            <a:r>
              <a:rPr lang="en-US" b="1" dirty="0"/>
              <a:t>GREATER THAN 99 EMPLOYEES</a:t>
            </a:r>
          </a:p>
          <a:p>
            <a:pPr marL="0" indent="0">
              <a:buNone/>
            </a:pPr>
            <a:r>
              <a:rPr lang="en-US" b="1" dirty="0"/>
              <a:t>EQUAL EMPLOYMENT OPPORTUNITY LAWS</a:t>
            </a:r>
          </a:p>
          <a:p>
            <a:pPr marL="0" indent="0">
              <a:buNone/>
            </a:pPr>
            <a:r>
              <a:rPr lang="en-US" b="1" dirty="0"/>
              <a:t>PRIVACY LAWS</a:t>
            </a:r>
          </a:p>
        </p:txBody>
      </p:sp>
      <p:sp>
        <p:nvSpPr>
          <p:cNvPr id="4" name="Slide Number Placeholder 3">
            <a:extLst>
              <a:ext uri="{FF2B5EF4-FFF2-40B4-BE49-F238E27FC236}">
                <a16:creationId xmlns:a16="http://schemas.microsoft.com/office/drawing/2014/main" id="{441B16F9-3DC9-4711-9D54-543FF6237D55}"/>
              </a:ext>
            </a:extLst>
          </p:cNvPr>
          <p:cNvSpPr>
            <a:spLocks noGrp="1"/>
          </p:cNvSpPr>
          <p:nvPr>
            <p:ph type="sldNum" sz="quarter" idx="12"/>
          </p:nvPr>
        </p:nvSpPr>
        <p:spPr/>
        <p:txBody>
          <a:bodyPr/>
          <a:lstStyle/>
          <a:p>
            <a:pPr>
              <a:defRPr/>
            </a:pPr>
            <a:fld id="{3A96B3B7-840E-427F-B8B8-010B7F929619}" type="slidenum">
              <a:rPr lang="en-US" smtClean="0"/>
              <a:pPr>
                <a:defRPr/>
              </a:pPr>
              <a:t>8</a:t>
            </a:fld>
            <a:endParaRPr lang="en-US" dirty="0"/>
          </a:p>
        </p:txBody>
      </p:sp>
    </p:spTree>
    <p:extLst>
      <p:ext uri="{BB962C8B-B14F-4D97-AF65-F5344CB8AC3E}">
        <p14:creationId xmlns:p14="http://schemas.microsoft.com/office/powerpoint/2010/main" val="368768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7AB6-9DF1-4C0A-BFE3-5CB4BE244A9C}"/>
              </a:ext>
            </a:extLst>
          </p:cNvPr>
          <p:cNvSpPr>
            <a:spLocks noGrp="1"/>
          </p:cNvSpPr>
          <p:nvPr>
            <p:ph type="title"/>
          </p:nvPr>
        </p:nvSpPr>
        <p:spPr/>
        <p:txBody>
          <a:bodyPr/>
          <a:lstStyle/>
          <a:p>
            <a:r>
              <a:rPr lang="en-US" b="1" dirty="0"/>
              <a:t>OVERVIEW OF RECENT LEGISLATION</a:t>
            </a:r>
          </a:p>
        </p:txBody>
      </p:sp>
      <p:sp>
        <p:nvSpPr>
          <p:cNvPr id="3" name="Content Placeholder 2">
            <a:extLst>
              <a:ext uri="{FF2B5EF4-FFF2-40B4-BE49-F238E27FC236}">
                <a16:creationId xmlns:a16="http://schemas.microsoft.com/office/drawing/2014/main" id="{3E30A8E2-0C85-4EEE-BA13-3B83071AD81C}"/>
              </a:ext>
            </a:extLst>
          </p:cNvPr>
          <p:cNvSpPr>
            <a:spLocks noGrp="1"/>
          </p:cNvSpPr>
          <p:nvPr>
            <p:ph sz="half" idx="1"/>
          </p:nvPr>
        </p:nvSpPr>
        <p:spPr/>
        <p:txBody>
          <a:bodyPr/>
          <a:lstStyle/>
          <a:p>
            <a:r>
              <a:rPr lang="en-US" b="1" dirty="0"/>
              <a:t>Family policies</a:t>
            </a:r>
          </a:p>
          <a:p>
            <a:r>
              <a:rPr lang="en-US" b="1" dirty="0"/>
              <a:t>Pay equity</a:t>
            </a:r>
          </a:p>
          <a:p>
            <a:r>
              <a:rPr lang="en-US" b="1" dirty="0"/>
              <a:t>Disability policies</a:t>
            </a:r>
          </a:p>
          <a:p>
            <a:r>
              <a:rPr lang="en-US" b="1" dirty="0"/>
              <a:t>Sexual harassment policies</a:t>
            </a:r>
          </a:p>
          <a:p>
            <a:r>
              <a:rPr lang="en-US" b="1" dirty="0"/>
              <a:t>NLRB</a:t>
            </a:r>
          </a:p>
          <a:p>
            <a:r>
              <a:rPr lang="en-US" b="1" dirty="0"/>
              <a:t>Workplace immigration</a:t>
            </a:r>
          </a:p>
        </p:txBody>
      </p:sp>
      <p:sp>
        <p:nvSpPr>
          <p:cNvPr id="4" name="Slide Number Placeholder 3">
            <a:extLst>
              <a:ext uri="{FF2B5EF4-FFF2-40B4-BE49-F238E27FC236}">
                <a16:creationId xmlns:a16="http://schemas.microsoft.com/office/drawing/2014/main" id="{A4925FD0-51AD-4617-8E99-2BC0EBBD33B1}"/>
              </a:ext>
            </a:extLst>
          </p:cNvPr>
          <p:cNvSpPr>
            <a:spLocks noGrp="1"/>
          </p:cNvSpPr>
          <p:nvPr>
            <p:ph type="sldNum" sz="quarter" idx="12"/>
          </p:nvPr>
        </p:nvSpPr>
        <p:spPr/>
        <p:txBody>
          <a:bodyPr/>
          <a:lstStyle/>
          <a:p>
            <a:pPr>
              <a:defRPr/>
            </a:pPr>
            <a:fld id="{3A96B3B7-840E-427F-B8B8-010B7F929619}" type="slidenum">
              <a:rPr lang="en-US" smtClean="0"/>
              <a:pPr>
                <a:defRPr/>
              </a:pPr>
              <a:t>9</a:t>
            </a:fld>
            <a:endParaRPr lang="en-US" dirty="0"/>
          </a:p>
        </p:txBody>
      </p:sp>
    </p:spTree>
    <p:extLst>
      <p:ext uri="{BB962C8B-B14F-4D97-AF65-F5344CB8AC3E}">
        <p14:creationId xmlns:p14="http://schemas.microsoft.com/office/powerpoint/2010/main" val="218631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School of Business &amp;amp; Technology&amp;#x0D;&amp;#x0A;&amp;quot;&quot;/&gt;&lt;property id=&quot;20307&quot; value=&quot;256&quot;/&gt;&lt;/object&gt;&lt;object type=&quot;3&quot; unique_id=&quot;10005&quot;&gt;&lt;property id=&quot;20148&quot; value=&quot;5&quot;/&gt;&lt;property id=&quot;20300&quot; value=&quot;Slide 2 - &amp;quot;Purpose of Today’s Conference&amp;quot;&quot;/&gt;&lt;property id=&quot;20307&quot; value=&quot;257&quot;/&gt;&lt;/object&gt;&lt;object type=&quot;3&quot; unique_id=&quot;10006&quot;&gt;&lt;property id=&quot;20148&quot; value=&quot;5&quot;/&gt;&lt;property id=&quot;20300&quot; value=&quot;Slide 3 - &amp;quot;Key Items when Teaching at EC&amp;quot;&quot;/&gt;&lt;property id=&quot;20307&quot; value=&quot;258&quot;/&gt;&lt;/object&gt;&lt;object type=&quot;3&quot; unique_id=&quot;10007&quot;&gt;&lt;property id=&quot;20148&quot; value=&quot;5&quot;/&gt;&lt;property id=&quot;20300&quot; value=&quot;Slide 4 - &amp;quot;Starting the Course &amp;quot;&quot;/&gt;&lt;property id=&quot;20307&quot; value=&quot;263&quot;/&gt;&lt;/object&gt;&lt;object type=&quot;3&quot; unique_id=&quot;10008&quot;&gt;&lt;property id=&quot;20148&quot; value=&quot;5&quot;/&gt;&lt;property id=&quot;20300&quot; value=&quot;Slide 5 - &amp;quot;During the Course: Mid-course Feedback &amp;amp; Extensions&amp;quot;&quot;/&gt;&lt;property id=&quot;20307&quot; value=&quot;264&quot;/&gt;&lt;/object&gt;&lt;object type=&quot;3&quot; unique_id=&quot;10009&quot;&gt;&lt;property id=&quot;20148&quot; value=&quot;5&quot;/&gt;&lt;property id=&quot;20300&quot; value=&quot;Slide 6 - &amp;quot;Final Grades&amp;quot;&quot;/&gt;&lt;property id=&quot;20307&quot; value=&quot;265&quot;/&gt;&lt;/object&gt;&lt;object type=&quot;3&quot; unique_id=&quot;10010&quot;&gt;&lt;property id=&quot;20148&quot; value=&quot;5&quot;/&gt;&lt;property id=&quot;20300&quot; value=&quot;Slide 7 - &amp;quot;Excelsior College Policies&amp;quot;&quot;/&gt;&lt;property id=&quot;20307&quot; value=&quot;266&quot;/&gt;&lt;/object&gt;&lt;object type=&quot;3&quot; unique_id=&quot;10011&quot;&gt;&lt;property id=&quot;20148&quot; value=&quot;5&quot;/&gt;&lt;property id=&quot;20300&quot; value=&quot;Slide 8 - &amp;quot;What Success Looks Like&amp;quot;&quot;/&gt;&lt;property id=&quot;20307&quot; value=&quot;259&quot;/&gt;&lt;/object&gt;&lt;object type=&quot;3&quot; unique_id=&quot;10012&quot;&gt;&lt;property id=&quot;20148&quot; value=&quot;5&quot;/&gt;&lt;property id=&quot;20300&quot; value=&quot;Slide 9 - &amp;quot;Communicating with Others&amp;quot;&quot;/&gt;&lt;property id=&quot;20307&quot; value=&quot;260&quot;/&gt;&lt;/object&gt;&lt;object type=&quot;3&quot; unique_id=&quot;10013&quot;&gt;&lt;property id=&quot;20148&quot; value=&quot;5&quot;/&gt;&lt;property id=&quot;20300&quot; value=&quot;Slide 10 - &amp;quot;Summary&amp;quot;&quot;/&gt;&lt;property id=&quot;20307&quot; value=&quot;262&quot;/&gt;&lt;/object&gt;&lt;/object&gt;&lt;/object&gt;&lt;/database&gt;"/>
  <p:tag name="SECTOMILLISECCONVERTED" val="1"/>
</p:tagLst>
</file>

<file path=ppt/theme/theme1.xml><?xml version="1.0" encoding="utf-8"?>
<a:theme xmlns:a="http://schemas.openxmlformats.org/drawingml/2006/main" name="Excelsior College 2018">
  <a:themeElements>
    <a:clrScheme name="Excelsior">
      <a:dk1>
        <a:srgbClr val="000000"/>
      </a:dk1>
      <a:lt1>
        <a:srgbClr val="FFFFFF"/>
      </a:lt1>
      <a:dk2>
        <a:srgbClr val="642667"/>
      </a:dk2>
      <a:lt2>
        <a:srgbClr val="CCCCCC"/>
      </a:lt2>
      <a:accent1>
        <a:srgbClr val="00587C"/>
      </a:accent1>
      <a:accent2>
        <a:srgbClr val="4C8C2B"/>
      </a:accent2>
      <a:accent3>
        <a:srgbClr val="912F46"/>
      </a:accent3>
      <a:accent4>
        <a:srgbClr val="88288A"/>
      </a:accent4>
      <a:accent5>
        <a:srgbClr val="FFC600"/>
      </a:accent5>
      <a:accent6>
        <a:srgbClr val="2D2D8A"/>
      </a:accent6>
      <a:hlink>
        <a:srgbClr val="00B5E2"/>
      </a:hlink>
      <a:folHlink>
        <a:srgbClr val="009EC4"/>
      </a:folHlink>
    </a:clrScheme>
    <a:fontScheme name="Excelsior Colleg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celsior Colleg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celsior Colleg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celsior Colleg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celsior Colleg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celsior Colleg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celsior Colleg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celsior Colleg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celsior Colleg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celsior Colleg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celsior Colleg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celsior Colleg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celsior Colleg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2018 03-15" id="{8B718244-B65E-450D-BAC8-420386CF9C35}" vid="{80619516-4E10-43FE-B550-417702B63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3697</TotalTime>
  <Words>947</Words>
  <Application>Microsoft Office PowerPoint</Application>
  <PresentationFormat>Custom</PresentationFormat>
  <Paragraphs>178</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Roboto</vt:lpstr>
      <vt:lpstr>Roboto Black</vt:lpstr>
      <vt:lpstr>Roboto Light</vt:lpstr>
      <vt:lpstr>Roboto Medium</vt:lpstr>
      <vt:lpstr>Roboto Thin</vt:lpstr>
      <vt:lpstr>Wingdings</vt:lpstr>
      <vt:lpstr>Excelsior College 2018</vt:lpstr>
      <vt:lpstr>  HR Legal Update  </vt:lpstr>
      <vt:lpstr>HR LEGAL UPDATE</vt:lpstr>
      <vt:lpstr>  MEET THE EXPERT PANEL</vt:lpstr>
      <vt:lpstr> AGENDA</vt:lpstr>
      <vt:lpstr>STAYING UP-TO-DATE AND COMPLIANT</vt:lpstr>
      <vt:lpstr>KEEPING UP- TO- DATE ON FEDERAL AND STATE LAWS</vt:lpstr>
      <vt:lpstr>FUNCTIONS OF HR</vt:lpstr>
      <vt:lpstr> EMPLOYMENT LAWS</vt:lpstr>
      <vt:lpstr>OVERVIEW OF RECENT LEGISLATION</vt:lpstr>
      <vt:lpstr>WHAT MUST HR DO?</vt:lpstr>
      <vt:lpstr>WHAT MUST HR DO?</vt:lpstr>
      <vt:lpstr>WHAT MUST HR DO?</vt:lpstr>
      <vt:lpstr>WHAT MUST HR DO?</vt:lpstr>
      <vt:lpstr>WHAT MUST HR DO?</vt:lpstr>
      <vt:lpstr>QUESTIONS TO CONSIDER</vt:lpstr>
      <vt:lpstr>Let’s hear from you!</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dc:title>
  <dc:creator>Michele Paludi</dc:creator>
  <cp:lastModifiedBy>Michele Paludi</cp:lastModifiedBy>
  <cp:revision>23</cp:revision>
  <cp:lastPrinted>2021-02-17T15:40:54Z</cp:lastPrinted>
  <dcterms:created xsi:type="dcterms:W3CDTF">2021-02-07T23:01:57Z</dcterms:created>
  <dcterms:modified xsi:type="dcterms:W3CDTF">2021-03-20T08:40:37Z</dcterms:modified>
</cp:coreProperties>
</file>